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8" r:id="rId2"/>
  </p:sldMasterIdLst>
  <p:notesMasterIdLst>
    <p:notesMasterId r:id="rId40"/>
  </p:notesMasterIdLst>
  <p:handoutMasterIdLst>
    <p:handoutMasterId r:id="rId41"/>
  </p:handoutMasterIdLst>
  <p:sldIdLst>
    <p:sldId id="256" r:id="rId3"/>
    <p:sldId id="323" r:id="rId4"/>
    <p:sldId id="325" r:id="rId5"/>
    <p:sldId id="324" r:id="rId6"/>
    <p:sldId id="326" r:id="rId7"/>
    <p:sldId id="366" r:id="rId8"/>
    <p:sldId id="289" r:id="rId9"/>
    <p:sldId id="282" r:id="rId10"/>
    <p:sldId id="294" r:id="rId11"/>
    <p:sldId id="296" r:id="rId12"/>
    <p:sldId id="367" r:id="rId13"/>
    <p:sldId id="295" r:id="rId14"/>
    <p:sldId id="298" r:id="rId15"/>
    <p:sldId id="297" r:id="rId16"/>
    <p:sldId id="368" r:id="rId17"/>
    <p:sldId id="299" r:id="rId18"/>
    <p:sldId id="284" r:id="rId19"/>
    <p:sldId id="300" r:id="rId20"/>
    <p:sldId id="301" r:id="rId21"/>
    <p:sldId id="302" r:id="rId22"/>
    <p:sldId id="303" r:id="rId23"/>
    <p:sldId id="304" r:id="rId24"/>
    <p:sldId id="305" r:id="rId25"/>
    <p:sldId id="369" r:id="rId26"/>
    <p:sldId id="306" r:id="rId27"/>
    <p:sldId id="285" r:id="rId28"/>
    <p:sldId id="370" r:id="rId29"/>
    <p:sldId id="308" r:id="rId30"/>
    <p:sldId id="286" r:id="rId31"/>
    <p:sldId id="309" r:id="rId32"/>
    <p:sldId id="371" r:id="rId33"/>
    <p:sldId id="287" r:id="rId34"/>
    <p:sldId id="310" r:id="rId35"/>
    <p:sldId id="372" r:id="rId36"/>
    <p:sldId id="373" r:id="rId37"/>
    <p:sldId id="279" r:id="rId38"/>
    <p:sldId id="365" r:id="rId39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0728" algn="l" rtl="0" fontAlgn="base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61456" algn="l" rtl="0" fontAlgn="base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92184" algn="l" rtl="0" fontAlgn="base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22912" algn="l" rtl="0" fontAlgn="base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153641" algn="l" defTabSz="861456" rtl="0" eaLnBrk="1" latinLnBrk="0" hangingPunct="1">
      <a:defRPr sz="23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584369" algn="l" defTabSz="861456" rtl="0" eaLnBrk="1" latinLnBrk="0" hangingPunct="1">
      <a:defRPr sz="23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015097" algn="l" defTabSz="861456" rtl="0" eaLnBrk="1" latinLnBrk="0" hangingPunct="1">
      <a:defRPr sz="23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445825" algn="l" defTabSz="861456" rtl="0" eaLnBrk="1" latinLnBrk="0" hangingPunct="1">
      <a:defRPr sz="23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75F"/>
    <a:srgbClr val="ECEDED"/>
    <a:srgbClr val="DDDDDD"/>
    <a:srgbClr val="C0C0C0"/>
    <a:srgbClr val="B2B2B2"/>
    <a:srgbClr val="969696"/>
    <a:srgbClr val="D8D8D8"/>
    <a:srgbClr val="EAEAEA"/>
    <a:srgbClr val="993366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2414" autoAdjust="0"/>
  </p:normalViewPr>
  <p:slideViewPr>
    <p:cSldViewPr>
      <p:cViewPr>
        <p:scale>
          <a:sx n="100" d="100"/>
          <a:sy n="100" d="100"/>
        </p:scale>
        <p:origin x="-2136" y="-360"/>
      </p:cViewPr>
      <p:guideLst>
        <p:guide orient="horz" pos="2160"/>
        <p:guide pos="135"/>
      </p:guideLst>
    </p:cSldViewPr>
  </p:slideViewPr>
  <p:outlineViewPr>
    <p:cViewPr>
      <p:scale>
        <a:sx n="33" d="100"/>
        <a:sy n="33" d="100"/>
      </p:scale>
      <p:origin x="0" y="23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002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D94DE587-19AF-4EF5-A753-8B4FAA456E93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4538" y="782638"/>
            <a:ext cx="5311775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5825"/>
            <a:ext cx="4986337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0063"/>
            <a:ext cx="2946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90063"/>
            <a:ext cx="2946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D535FD-4464-462F-9C89-6167CB094C72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072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6145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921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2291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153641" algn="l" defTabSz="8614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84369" algn="l" defTabSz="8614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15097" algn="l" defTabSz="8614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45825" algn="l" defTabSz="8614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535FD-4464-462F-9C89-6167CB094C72}" type="slidenum">
              <a:rPr lang="de-DE" smtClean="0"/>
              <a:pPr/>
              <a:t>30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Logo_Startseit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96336" y="2448000"/>
            <a:ext cx="1800000" cy="7675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" y="3672000"/>
            <a:ext cx="7595616" cy="149352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9454" y="5166717"/>
            <a:ext cx="7128792" cy="864096"/>
          </a:xfrm>
        </p:spPr>
        <p:txBody>
          <a:bodyPr rIns="0">
            <a:normAutofit/>
          </a:bodyPr>
          <a:lstStyle>
            <a:lvl1pPr algn="r">
              <a:defRPr sz="2000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3312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44748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9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2" name="Bildplatzhalter 2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7270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712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1800000" cy="162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8" name="Bildplatzhalter 19"/>
          <p:cNvSpPr>
            <a:spLocks noGrp="1"/>
          </p:cNvSpPr>
          <p:nvPr>
            <p:ph type="pic" sz="quarter" idx="27" hasCustomPrompt="1"/>
          </p:nvPr>
        </p:nvSpPr>
        <p:spPr>
          <a:xfrm>
            <a:off x="1983600" y="2727000"/>
            <a:ext cx="1800000" cy="162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9" name="Bildplatzhalter 19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2727000"/>
            <a:ext cx="1800000" cy="162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30" name="Bildplatzhalter 19"/>
          <p:cNvSpPr>
            <a:spLocks noGrp="1"/>
          </p:cNvSpPr>
          <p:nvPr>
            <p:ph type="pic" sz="quarter" idx="29" hasCustomPrompt="1"/>
          </p:nvPr>
        </p:nvSpPr>
        <p:spPr>
          <a:xfrm>
            <a:off x="1983600" y="4471200"/>
            <a:ext cx="1800000" cy="162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31" name="Bildplatzhalter 19"/>
          <p:cNvSpPr>
            <a:spLocks noGrp="1"/>
          </p:cNvSpPr>
          <p:nvPr>
            <p:ph type="pic" sz="quarter" idx="30" hasCustomPrompt="1"/>
          </p:nvPr>
        </p:nvSpPr>
        <p:spPr>
          <a:xfrm>
            <a:off x="0" y="4471200"/>
            <a:ext cx="1800000" cy="162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32" name="Bildplatzhalter 19"/>
          <p:cNvSpPr>
            <a:spLocks noGrp="1"/>
          </p:cNvSpPr>
          <p:nvPr>
            <p:ph type="pic" sz="quarter" idx="31" hasCustomPrompt="1"/>
          </p:nvPr>
        </p:nvSpPr>
        <p:spPr>
          <a:xfrm>
            <a:off x="1983600" y="982800"/>
            <a:ext cx="1800000" cy="162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59284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L Picture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7113240" y="1261996"/>
            <a:ext cx="2520280" cy="923330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idx="1"/>
          </p:nvPr>
        </p:nvSpPr>
        <p:spPr>
          <a:xfrm>
            <a:off x="7113240" y="1907307"/>
            <a:ext cx="2520280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6631200" cy="5040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760000" y="259200"/>
            <a:ext cx="3862800" cy="432000"/>
          </a:xfrm>
        </p:spPr>
        <p:txBody>
          <a:bodyPr tIns="0" rIns="0" bIns="0">
            <a:noAutofit/>
          </a:bodyPr>
          <a:lstStyle>
            <a:lvl1pPr algn="r">
              <a:defRPr sz="1600"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 dirty="0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chemeClr val="tx1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chemeClr val="tx1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pic>
        <p:nvPicPr>
          <p:cNvPr id="11" name="Grafik 10" descr="1xSquares+Logo_bottom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84000"/>
            <a:ext cx="9906000" cy="512454"/>
          </a:xfrm>
          <a:prstGeom prst="rect">
            <a:avLst/>
          </a:prstGeom>
        </p:spPr>
      </p:pic>
      <p:sp>
        <p:nvSpPr>
          <p:cNvPr id="1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54673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50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9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2" name="Bildplatzhalter 2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7270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712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9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2" name="Bildplatzhalter 2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7270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712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9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2" name="Bildplatzhalter 2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7270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712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9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2" name="Bildplatzhalter 2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7270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712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chemeClr val="tx1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chemeClr val="tx1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pic>
        <p:nvPicPr>
          <p:cNvPr id="11" name="Grafik 10" descr="1xSquares+Logo_bottom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84000"/>
            <a:ext cx="9906000" cy="512454"/>
          </a:xfrm>
          <a:prstGeom prst="rect">
            <a:avLst/>
          </a:prstGeom>
        </p:spPr>
      </p:pic>
      <p:sp>
        <p:nvSpPr>
          <p:cNvPr id="19" name="Bildplatzhalter 18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3312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44748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54673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3312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44748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ll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chemeClr val="tx1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chemeClr val="tx1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pic>
        <p:nvPicPr>
          <p:cNvPr id="11" name="Grafik 10" descr="1xSquares+Logo_bottom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84000"/>
            <a:ext cx="9906000" cy="512454"/>
          </a:xfrm>
          <a:prstGeom prst="rect">
            <a:avLst/>
          </a:prstGeom>
        </p:spPr>
      </p:pic>
      <p:sp>
        <p:nvSpPr>
          <p:cNvPr id="19" name="Bildplatzhalter 18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592800"/>
            <a:ext cx="3780000" cy="243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54673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1800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chemeClr val="tx1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chemeClr val="tx1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pic>
        <p:nvPicPr>
          <p:cNvPr id="19" name="Grafik 18" descr="1xSquares+Logo_bottom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84000"/>
            <a:ext cx="9906000" cy="512454"/>
          </a:xfrm>
          <a:prstGeom prst="rect">
            <a:avLst/>
          </a:prstGeom>
        </p:spPr>
      </p:pic>
      <p:sp>
        <p:nvSpPr>
          <p:cNvPr id="21" name="Bildplatzhalter 2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7324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71200"/>
            <a:ext cx="378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54673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chemeClr val="tx1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chemeClr val="tx1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pic>
        <p:nvPicPr>
          <p:cNvPr id="18" name="Grafik 17" descr="1xSquares+Logo_bottom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84000"/>
            <a:ext cx="9906000" cy="512454"/>
          </a:xfrm>
          <a:prstGeom prst="rect">
            <a:avLst/>
          </a:prstGeom>
        </p:spPr>
      </p:pic>
      <p:sp>
        <p:nvSpPr>
          <p:cNvPr id="20" name="Bildplatzhalter 19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180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1" name="Bildplatzhalter 19"/>
          <p:cNvSpPr>
            <a:spLocks noGrp="1"/>
          </p:cNvSpPr>
          <p:nvPr>
            <p:ph type="pic" sz="quarter" idx="26" hasCustomPrompt="1"/>
          </p:nvPr>
        </p:nvSpPr>
        <p:spPr>
          <a:xfrm>
            <a:off x="1983600" y="982800"/>
            <a:ext cx="180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8" name="Bildplatzhalter 19"/>
          <p:cNvSpPr>
            <a:spLocks noGrp="1"/>
          </p:cNvSpPr>
          <p:nvPr>
            <p:ph type="pic" sz="quarter" idx="27" hasCustomPrompt="1"/>
          </p:nvPr>
        </p:nvSpPr>
        <p:spPr>
          <a:xfrm>
            <a:off x="1983600" y="2732400"/>
            <a:ext cx="180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29" name="Bildplatzhalter 19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2732400"/>
            <a:ext cx="180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30" name="Bildplatzhalter 19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4471200"/>
            <a:ext cx="180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31" name="Bildplatzhalter 19"/>
          <p:cNvSpPr>
            <a:spLocks noGrp="1"/>
          </p:cNvSpPr>
          <p:nvPr>
            <p:ph type="pic" sz="quarter" idx="30" hasCustomPrompt="1"/>
          </p:nvPr>
        </p:nvSpPr>
        <p:spPr>
          <a:xfrm>
            <a:off x="1983600" y="4471200"/>
            <a:ext cx="1800000" cy="154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54673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L Picture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2"/>
          <p:cNvSpPr>
            <a:spLocks noGrp="1"/>
          </p:cNvSpPr>
          <p:nvPr>
            <p:ph idx="1"/>
          </p:nvPr>
        </p:nvSpPr>
        <p:spPr>
          <a:xfrm>
            <a:off x="7113240" y="1907307"/>
            <a:ext cx="2520280" cy="3888432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chemeClr val="tx1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chemeClr val="tx1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7113240" y="1261996"/>
            <a:ext cx="2520280" cy="923330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pic>
        <p:nvPicPr>
          <p:cNvPr id="9" name="Grafik 8" descr="1xSquares+Logo_bottom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84000"/>
            <a:ext cx="9906000" cy="512454"/>
          </a:xfrm>
          <a:prstGeom prst="rect">
            <a:avLst/>
          </a:prstGeom>
        </p:spPr>
      </p:pic>
      <p:sp>
        <p:nvSpPr>
          <p:cNvPr id="14" name="Bildplatzhalter 1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6631200" cy="50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54673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1xSquares+Logo_bottom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84000"/>
            <a:ext cx="9906000" cy="512454"/>
          </a:xfrm>
          <a:prstGeom prst="rect">
            <a:avLst/>
          </a:prstGeom>
        </p:spPr>
      </p:pic>
      <p:sp>
        <p:nvSpPr>
          <p:cNvPr id="1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54673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de-DE" noProof="0" dirty="0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+ Pict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2"/>
          <p:cNvSpPr>
            <a:spLocks noGrp="1"/>
          </p:cNvSpPr>
          <p:nvPr>
            <p:ph idx="1"/>
          </p:nvPr>
        </p:nvSpPr>
        <p:spPr>
          <a:xfrm>
            <a:off x="4880992" y="1907307"/>
            <a:ext cx="4752528" cy="3888432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>
            <a:lvl1pPr marL="180975" indent="-180975">
              <a:buFont typeface="Calibri" pitchFamily="34" charset="0"/>
              <a:buChar char="&gt;"/>
              <a:defRPr sz="1600" b="0">
                <a:solidFill>
                  <a:srgbClr val="4B575F"/>
                </a:solidFill>
                <a:latin typeface="+mn-lt"/>
              </a:defRPr>
            </a:lvl1pPr>
            <a:lvl2pPr marL="542925" indent="-180975">
              <a:buFont typeface="Symbol" pitchFamily="18" charset="2"/>
              <a:buChar char="-"/>
              <a:defRPr sz="1600" b="0">
                <a:solidFill>
                  <a:srgbClr val="4B575F"/>
                </a:solidFill>
                <a:latin typeface="+mn-lt"/>
              </a:defRPr>
            </a:lvl2pPr>
            <a:lvl3pPr marL="895350" indent="-180975">
              <a:buFont typeface="Arial" pitchFamily="34" charset="0"/>
              <a:buChar char="•"/>
              <a:tabLst/>
              <a:defRPr sz="1600" b="0">
                <a:solidFill>
                  <a:srgbClr val="4B575F"/>
                </a:solidFill>
                <a:latin typeface="+mn-lt"/>
              </a:defRPr>
            </a:lvl3pPr>
            <a:lvl4pPr marL="1257300" indent="-180975">
              <a:buFont typeface="Wingdings" pitchFamily="2" charset="2"/>
              <a:buChar char="§"/>
              <a:defRPr sz="1600" b="0">
                <a:solidFill>
                  <a:srgbClr val="4B575F"/>
                </a:solidFill>
                <a:latin typeface="+mn-lt"/>
              </a:defRPr>
            </a:lvl4pPr>
            <a:lvl5pPr marL="1704975" indent="-266700">
              <a:buFont typeface="Wingdings" pitchFamily="2" charset="2"/>
              <a:buChar char="Ø"/>
              <a:defRPr sz="1600" b="0">
                <a:solidFill>
                  <a:srgbClr val="4B575F"/>
                </a:solidFill>
                <a:latin typeface="+mn-lt"/>
              </a:defRPr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14" name="Bildplatzhalter 24"/>
          <p:cNvSpPr>
            <a:spLocks noGrp="1"/>
          </p:cNvSpPr>
          <p:nvPr>
            <p:ph type="pic" sz="quarter" idx="23" hasCustomPrompt="1"/>
          </p:nvPr>
        </p:nvSpPr>
        <p:spPr>
          <a:xfrm>
            <a:off x="4406939" y="1268800"/>
            <a:ext cx="360000" cy="360000"/>
          </a:xfr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/>
            </a:lvl1pPr>
          </a:lstStyle>
          <a:p>
            <a:r>
              <a:rPr lang="en-GB" noProof="0" smtClean="0"/>
              <a:t>Picto. 2</a:t>
            </a:r>
            <a:endParaRPr lang="en-GB" noProof="0"/>
          </a:p>
        </p:txBody>
      </p:sp>
      <p:sp>
        <p:nvSpPr>
          <p:cNvPr id="15" name="Titel 12"/>
          <p:cNvSpPr>
            <a:spLocks noGrp="1"/>
          </p:cNvSpPr>
          <p:nvPr>
            <p:ph type="title" hasCustomPrompt="1"/>
          </p:nvPr>
        </p:nvSpPr>
        <p:spPr>
          <a:xfrm>
            <a:off x="4874991" y="1261996"/>
            <a:ext cx="4758529" cy="646331"/>
          </a:xfrm>
        </p:spPr>
        <p:txBody>
          <a:bodyPr wrap="square" lIns="90000" anchor="t" anchorCtr="0">
            <a:spAutoFit/>
          </a:bodyPr>
          <a:lstStyle>
            <a:lvl1pPr>
              <a:defRPr baseline="0"/>
            </a:lvl1pPr>
          </a:lstStyle>
          <a:p>
            <a:r>
              <a:rPr lang="en-GB" noProof="0" smtClean="0"/>
              <a:t>Titelmasterformat </a:t>
            </a:r>
            <a:br>
              <a:rPr lang="en-GB" noProof="0" smtClean="0"/>
            </a:br>
            <a:r>
              <a:rPr lang="en-GB" noProof="0" smtClean="0"/>
              <a:t>durch Klicken bearbeiten</a:t>
            </a:r>
            <a:endParaRPr lang="en-GB" noProof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767910" y="260424"/>
            <a:ext cx="4837773" cy="431800"/>
          </a:xfrm>
        </p:spPr>
        <p:txBody>
          <a:bodyPr lIns="72000" tIns="0" bIns="0" anchor="ctr" anchorCtr="0">
            <a:noAutofit/>
          </a:bodyPr>
          <a:lstStyle>
            <a:lvl1pPr>
              <a:buNone/>
              <a:defRPr b="1"/>
            </a:lvl1pPr>
          </a:lstStyle>
          <a:p>
            <a:pPr lvl="0"/>
            <a:endParaRPr lang="en-GB" noProof="0"/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1727" y="30495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en-GB" noProof="0" smtClean="0"/>
              <a:t>Picto.1</a:t>
            </a:r>
            <a:endParaRPr lang="en-GB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82800"/>
            <a:ext cx="3780000" cy="50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noProof="0" smtClean="0"/>
              <a:t>Picture</a:t>
            </a:r>
            <a:endParaRPr lang="en-GB" noProof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260499"/>
            <a:ext cx="3860879" cy="431800"/>
          </a:xfrm>
        </p:spPr>
        <p:txBody>
          <a:bodyPr tIns="0" rIns="0" bIns="0" anchor="ctr" anchorCtr="0">
            <a:noAutofit/>
          </a:bodyPr>
          <a:lstStyle>
            <a:lvl1pPr algn="r">
              <a:buNone/>
              <a:defRPr b="1" baseline="0"/>
            </a:lvl1pPr>
          </a:lstStyle>
          <a:p>
            <a:pPr lvl="0"/>
            <a:r>
              <a:rPr lang="de-DE" noProof="0" dirty="0" smtClean="0"/>
              <a:t>Textmaster durch Klicken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5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de-DE" dirty="0" smtClean="0"/>
              <a:t>  </a:t>
            </a:r>
            <a:fld id="{987EB37C-BA4F-499D-AD95-C4BD37111CB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88" r:id="rId2"/>
    <p:sldLayoutId id="2147483723" r:id="rId3"/>
    <p:sldLayoutId id="2147483721" r:id="rId4"/>
    <p:sldLayoutId id="2147483686" r:id="rId5"/>
    <p:sldLayoutId id="2147483684" r:id="rId6"/>
    <p:sldLayoutId id="2147483683" r:id="rId7"/>
    <p:sldLayoutId id="2147483724" r:id="rId8"/>
  </p:sldLayoutIdLst>
  <p:transition/>
  <p:hf hdr="0" ftr="0" dt="0"/>
  <p:txStyles>
    <p:titleStyle>
      <a:lvl1pPr algn="l" defTabSz="957174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2pPr>
      <a:lvl3pPr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3pPr>
      <a:lvl4pPr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4pPr>
      <a:lvl5pPr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5pPr>
      <a:lvl6pPr marL="430728"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6pPr>
      <a:lvl7pPr marL="861456"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7pPr>
      <a:lvl8pPr marL="1292184"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8pPr>
      <a:lvl9pPr marL="1722912"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9pPr>
    </p:titleStyle>
    <p:bodyStyle>
      <a:lvl1pPr marL="180975" indent="-180975" algn="l" defTabSz="957174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&gt;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defTabSz="957174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895350" indent="-180975" algn="l" defTabSz="957174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7300" indent="-180975" algn="l" defTabSz="957174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04975" indent="-266700" algn="l" defTabSz="95717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85865" indent="-239293" algn="l" defTabSz="957174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3016593" indent="-239293" algn="l" defTabSz="957174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447321" indent="-239293" algn="l" defTabSz="957174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878049" indent="-239293" algn="l" defTabSz="957174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728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1456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184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912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3641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4369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5097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5825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pic>
        <p:nvPicPr>
          <p:cNvPr id="6" name="Grafik 5" descr="1xSquares+Logo_bottom_light.w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0" y="6084000"/>
            <a:ext cx="9906000" cy="528088"/>
          </a:xfrm>
          <a:prstGeom prst="rect">
            <a:avLst/>
          </a:prstGeom>
        </p:spPr>
      </p:pic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311400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l">
              <a:defRPr sz="9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4" r:id="rId2"/>
    <p:sldLayoutId id="2147483722" r:id="rId3"/>
    <p:sldLayoutId id="2147483712" r:id="rId4"/>
    <p:sldLayoutId id="2147483713" r:id="rId5"/>
    <p:sldLayoutId id="2147483715" r:id="rId6"/>
    <p:sldLayoutId id="2147483720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</p:sldLayoutIdLst>
  <p:transition/>
  <p:hf hdr="0" ftr="0" dt="0"/>
  <p:txStyles>
    <p:titleStyle>
      <a:lvl1pPr algn="l" defTabSz="957174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4B575F"/>
          </a:solidFill>
          <a:latin typeface="+mj-lt"/>
          <a:ea typeface="+mj-ea"/>
          <a:cs typeface="+mj-cs"/>
        </a:defRPr>
      </a:lvl1pPr>
      <a:lvl2pPr algn="l" defTabSz="9571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2pPr>
      <a:lvl3pPr algn="l" defTabSz="9571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3pPr>
      <a:lvl4pPr algn="l" defTabSz="9571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4pPr>
      <a:lvl5pPr algn="l" defTabSz="957174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5pPr>
      <a:lvl6pPr marL="430728"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6pPr>
      <a:lvl7pPr marL="861456"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7pPr>
      <a:lvl8pPr marL="1292184"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8pPr>
      <a:lvl9pPr marL="1722912" algn="l" defTabSz="957174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C008C"/>
          </a:solidFill>
          <a:latin typeface="Arial" pitchFamily="34" charset="0"/>
        </a:defRPr>
      </a:lvl9pPr>
    </p:titleStyle>
    <p:bodyStyle>
      <a:lvl1pPr marL="180975" indent="-180975" algn="l" defTabSz="957174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&gt;"/>
        <a:defRPr sz="1600" b="1">
          <a:solidFill>
            <a:srgbClr val="4B575F"/>
          </a:solidFill>
          <a:latin typeface="+mn-lt"/>
          <a:ea typeface="+mn-ea"/>
          <a:cs typeface="+mn-cs"/>
        </a:defRPr>
      </a:lvl1pPr>
      <a:lvl2pPr marL="542925" indent="-180975" algn="l" defTabSz="957174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B575F"/>
          </a:solidFill>
          <a:latin typeface="+mn-lt"/>
        </a:defRPr>
      </a:lvl2pPr>
      <a:lvl3pPr marL="895350" indent="-180975" algn="l" defTabSz="957174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575F"/>
          </a:solidFill>
          <a:latin typeface="+mn-lt"/>
        </a:defRPr>
      </a:lvl3pPr>
      <a:lvl4pPr marL="1257300" indent="-180975" algn="l" defTabSz="957174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B575F"/>
          </a:solidFill>
          <a:latin typeface="+mn-lt"/>
        </a:defRPr>
      </a:lvl4pPr>
      <a:lvl5pPr marL="1704975" indent="-266700" algn="l" defTabSz="957174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575F"/>
          </a:solidFill>
          <a:latin typeface="+mn-lt"/>
        </a:defRPr>
      </a:lvl5pPr>
      <a:lvl6pPr marL="2585865" indent="-239293" algn="l" defTabSz="957174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3016593" indent="-239293" algn="l" defTabSz="957174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447321" indent="-239293" algn="l" defTabSz="957174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878049" indent="-239293" algn="l" defTabSz="957174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728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1456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184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912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3641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4369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5097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5825" algn="l" defTabSz="8614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11" Type="http://schemas.openxmlformats.org/officeDocument/2006/relationships/image" Target="../media/image35.jpeg"/><Relationship Id="rId5" Type="http://schemas.openxmlformats.org/officeDocument/2006/relationships/image" Target="../media/image25.emf"/><Relationship Id="rId10" Type="http://schemas.openxmlformats.org/officeDocument/2006/relationships/image" Target="../media/image7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emf"/><Relationship Id="rId7" Type="http://schemas.openxmlformats.org/officeDocument/2006/relationships/image" Target="../media/image43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11" Type="http://schemas.openxmlformats.org/officeDocument/2006/relationships/image" Target="../media/image46.jpeg"/><Relationship Id="rId5" Type="http://schemas.openxmlformats.org/officeDocument/2006/relationships/image" Target="../media/image25.emf"/><Relationship Id="rId10" Type="http://schemas.openxmlformats.org/officeDocument/2006/relationships/image" Target="../media/image7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jpeg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4.jpeg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emf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emf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11" Type="http://schemas.openxmlformats.org/officeDocument/2006/relationships/image" Target="../media/image60.jpeg"/><Relationship Id="rId5" Type="http://schemas.openxmlformats.org/officeDocument/2006/relationships/image" Target="../media/image25.emf"/><Relationship Id="rId10" Type="http://schemas.openxmlformats.org/officeDocument/2006/relationships/image" Target="../media/image7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jpeg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11" Type="http://schemas.openxmlformats.org/officeDocument/2006/relationships/image" Target="../media/image64.jpeg"/><Relationship Id="rId5" Type="http://schemas.openxmlformats.org/officeDocument/2006/relationships/image" Target="../media/image25.emf"/><Relationship Id="rId10" Type="http://schemas.openxmlformats.org/officeDocument/2006/relationships/image" Target="../media/image7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11" Type="http://schemas.openxmlformats.org/officeDocument/2006/relationships/image" Target="../media/image69.jpeg"/><Relationship Id="rId5" Type="http://schemas.openxmlformats.org/officeDocument/2006/relationships/image" Target="../media/image25.emf"/><Relationship Id="rId10" Type="http://schemas.openxmlformats.org/officeDocument/2006/relationships/image" Target="../media/image7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1.jpeg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3.png"/><Relationship Id="rId4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5.emf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5.emf"/><Relationship Id="rId4" Type="http://schemas.openxmlformats.org/officeDocument/2006/relationships/image" Target="../media/image8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11" Type="http://schemas.openxmlformats.org/officeDocument/2006/relationships/image" Target="../media/image7.png"/><Relationship Id="rId5" Type="http://schemas.openxmlformats.org/officeDocument/2006/relationships/image" Target="../media/image25.emf"/><Relationship Id="rId10" Type="http://schemas.openxmlformats.org/officeDocument/2006/relationships/image" Target="../media/image8.png"/><Relationship Id="rId4" Type="http://schemas.openxmlformats.org/officeDocument/2006/relationships/image" Target="../media/image5.emf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5.emf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9454" y="5166717"/>
            <a:ext cx="8011938" cy="864096"/>
          </a:xfrm>
        </p:spPr>
        <p:txBody>
          <a:bodyPr/>
          <a:lstStyle/>
          <a:p>
            <a:r>
              <a:rPr lang="en-US" noProof="0" dirty="0" smtClean="0"/>
              <a:t>Blum-Novotest GmbH | </a:t>
            </a:r>
            <a:r>
              <a:rPr lang="sv-SE" dirty="0" smtClean="0"/>
              <a:t>Business Division Mät Komponenter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dirty="0" smtClean="0"/>
              <a:t>Ökad produktivitet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Högre produktkvalitet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Stödjer obemannad drift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Realize closed-loop process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Förebygga kollisioner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Minskar</a:t>
            </a:r>
            <a:r>
              <a:rPr lang="en-US" dirty="0" smtClean="0"/>
              <a:t> </a:t>
            </a:r>
            <a:r>
              <a:rPr lang="sv-SE" dirty="0" smtClean="0"/>
              <a:t>skrot bortfallet</a:t>
            </a:r>
            <a:endParaRPr lang="sv-SE" dirty="0"/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r>
              <a:rPr lang="sv-SE" noProof="0" dirty="0" smtClean="0"/>
              <a:t>Blum Laser mätsystem: Fördelar</a:t>
            </a:r>
            <a:endParaRPr lang="sv-S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3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smtClean="0"/>
              <a:t>LaserControl</a:t>
            </a:r>
          </a:p>
        </p:txBody>
      </p:sp>
      <p:pic>
        <p:nvPicPr>
          <p:cNvPr id="22" name="Bildplatzhalter 33" descr="LaserControl.emf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/>
          <a:srcRect t="1064" b="106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2" descr="U:\MARKETING\06_PP_Praesentationen\00_Blum-Novotest (Firmendarstellung)\02_Messkomponenten\Bilder\LaserControl\Kali_085a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4" cstate="print"/>
          <a:srcRect t="36" b="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 descr="FormCont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707" y="4431779"/>
            <a:ext cx="324000" cy="324000"/>
          </a:xfrm>
          <a:prstGeom prst="rect">
            <a:avLst/>
          </a:prstGeom>
        </p:spPr>
      </p:pic>
      <p:pic>
        <p:nvPicPr>
          <p:cNvPr id="35" name="Bildplatzhalter 33" descr="LaserControl.emf"/>
          <p:cNvPicPr>
            <a:picLocks noChangeAspect="1"/>
          </p:cNvPicPr>
          <p:nvPr/>
        </p:nvPicPr>
        <p:blipFill>
          <a:blip r:embed="rId3" cstate="print"/>
          <a:srcRect t="1064" b="1064"/>
          <a:stretch>
            <a:fillRect/>
          </a:stretch>
        </p:blipFill>
        <p:spPr>
          <a:xfrm>
            <a:off x="4981425" y="1895722"/>
            <a:ext cx="324000" cy="324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r>
              <a:rPr lang="sv-SE" dirty="0" smtClean="0"/>
              <a:t>Verktygsmätning</a:t>
            </a:r>
            <a:endParaRPr lang="sv-S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Produktgrupper</a:t>
            </a:r>
            <a:endParaRPr lang="sv-SE" dirty="0"/>
          </a:p>
        </p:txBody>
      </p:sp>
      <p:sp>
        <p:nvSpPr>
          <p:cNvPr id="30" name="Inhaltsplatzhalter 39"/>
          <p:cNvSpPr txBox="1">
            <a:spLocks/>
          </p:cNvSpPr>
          <p:nvPr/>
        </p:nvSpPr>
        <p:spPr bwMode="auto">
          <a:xfrm>
            <a:off x="5418956" y="1878732"/>
            <a:ext cx="2702396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LaserControl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pic>
        <p:nvPicPr>
          <p:cNvPr id="37" name="Grafik 36" descr="Bore Gauges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9514" y="4984601"/>
            <a:ext cx="324000" cy="324000"/>
          </a:xfrm>
          <a:prstGeom prst="rect">
            <a:avLst/>
          </a:prstGeom>
        </p:spPr>
      </p:pic>
      <p:pic>
        <p:nvPicPr>
          <p:cNvPr id="40" name="Grafik 39" descr="Special Measuring Systems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9514" y="5526757"/>
            <a:ext cx="324000" cy="324000"/>
          </a:xfrm>
          <a:prstGeom prst="rect">
            <a:avLst/>
          </a:prstGeom>
        </p:spPr>
      </p:pic>
      <p:pic>
        <p:nvPicPr>
          <p:cNvPr id="41" name="Grafik 40" descr="Tool Setting Probes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9515" y="2449463"/>
            <a:ext cx="324000" cy="331044"/>
          </a:xfrm>
          <a:prstGeom prst="rect">
            <a:avLst/>
          </a:prstGeom>
        </p:spPr>
      </p:pic>
      <p:pic>
        <p:nvPicPr>
          <p:cNvPr id="42" name="Grafik 41" descr="Touch Probes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9515" y="3908673"/>
            <a:ext cx="324000" cy="324000"/>
          </a:xfrm>
          <a:prstGeom prst="rect">
            <a:avLst/>
          </a:prstGeom>
        </p:spPr>
      </p:pic>
      <p:pic>
        <p:nvPicPr>
          <p:cNvPr id="25" name="Grafik 24" descr="Workpiece Measurem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2274" y="3287596"/>
            <a:ext cx="360000" cy="360000"/>
          </a:xfrm>
          <a:prstGeom prst="rect">
            <a:avLst/>
          </a:prstGeom>
        </p:spPr>
      </p:pic>
      <p:sp>
        <p:nvSpPr>
          <p:cNvPr id="26" name="Titel 10"/>
          <p:cNvSpPr txBox="1">
            <a:spLocks/>
          </p:cNvSpPr>
          <p:nvPr/>
        </p:nvSpPr>
        <p:spPr>
          <a:xfrm>
            <a:off x="4867275" y="3284984"/>
            <a:ext cx="2664296" cy="369332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lvl="0" defTabSz="957174" eaLnBrk="0" hangingPunct="0">
              <a:defRPr/>
            </a:pPr>
            <a:r>
              <a:rPr lang="sv-SE" sz="1800" kern="0" dirty="0" smtClean="0">
                <a:solidFill>
                  <a:srgbClr val="4B575F"/>
                </a:solidFill>
                <a:latin typeface="Calibri"/>
              </a:rPr>
              <a:t>Arbetsstyckemätning</a:t>
            </a:r>
            <a:endParaRPr lang="sv-SE" sz="1800" kern="0" dirty="0">
              <a:solidFill>
                <a:srgbClr val="4B575F"/>
              </a:solidFill>
            </a:endParaRPr>
          </a:p>
        </p:txBody>
      </p:sp>
      <p:pic>
        <p:nvPicPr>
          <p:cNvPr id="34" name="Bildplatzhalter 22" descr="Tool Measurement.png"/>
          <p:cNvPicPr>
            <a:picLocks noGrp="1" noChangeAspect="1"/>
          </p:cNvPicPr>
          <p:nvPr>
            <p:ph type="pic" sz="quarter" idx="23"/>
          </p:nvPr>
        </p:nvPicPr>
        <p:blipFill>
          <a:blip r:embed="rId10" cstate="print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4" name="Bildplatzhalter 13" descr="TC54-20_Rendering.jpg"/>
          <p:cNvPicPr>
            <a:picLocks noGrp="1" noChangeAspect="1"/>
          </p:cNvPicPr>
          <p:nvPr>
            <p:ph type="pic" sz="quarter" idx="25"/>
          </p:nvPr>
        </p:nvPicPr>
        <p:blipFill>
          <a:blip r:embed="rId11" cstate="print"/>
          <a:srcRect l="19" r="19"/>
          <a:stretch>
            <a:fillRect/>
          </a:stretch>
        </p:blipFill>
        <p:spPr/>
      </p:pic>
      <p:sp>
        <p:nvSpPr>
          <p:cNvPr id="23" name="Inhaltsplatzhalter 39"/>
          <p:cNvSpPr txBox="1">
            <a:spLocks/>
          </p:cNvSpPr>
          <p:nvPr/>
        </p:nvSpPr>
        <p:spPr bwMode="auto">
          <a:xfrm>
            <a:off x="5432673" y="2444130"/>
            <a:ext cx="3672408" cy="3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kern="0" dirty="0" smtClean="0">
                <a:solidFill>
                  <a:srgbClr val="4B575F"/>
                </a:solidFill>
                <a:latin typeface="Calibri"/>
              </a:rPr>
              <a:t>Tool Setting Probes</a:t>
            </a:r>
          </a:p>
        </p:txBody>
      </p:sp>
      <p:sp>
        <p:nvSpPr>
          <p:cNvPr id="33" name="Inhaltsplatzhalter 39"/>
          <p:cNvSpPr txBox="1">
            <a:spLocks/>
          </p:cNvSpPr>
          <p:nvPr/>
        </p:nvSpPr>
        <p:spPr bwMode="auto">
          <a:xfrm>
            <a:off x="5427340" y="3887713"/>
            <a:ext cx="3672408" cy="36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Touch Probes</a:t>
            </a:r>
          </a:p>
        </p:txBody>
      </p:sp>
      <p:sp>
        <p:nvSpPr>
          <p:cNvPr id="36" name="Inhaltsplatzhalter 39"/>
          <p:cNvSpPr txBox="1">
            <a:spLocks/>
          </p:cNvSpPr>
          <p:nvPr/>
        </p:nvSpPr>
        <p:spPr bwMode="auto">
          <a:xfrm>
            <a:off x="5418956" y="4399012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FormControl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39" name="Inhaltsplatzhalter 39"/>
          <p:cNvSpPr txBox="1">
            <a:spLocks/>
          </p:cNvSpPr>
          <p:nvPr/>
        </p:nvSpPr>
        <p:spPr bwMode="auto">
          <a:xfrm>
            <a:off x="5418956" y="4950693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Bore Gauges/Hål tolkning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43" name="Inhaltsplatzhalter 39"/>
          <p:cNvSpPr txBox="1">
            <a:spLocks/>
          </p:cNvSpPr>
          <p:nvPr/>
        </p:nvSpPr>
        <p:spPr bwMode="auto">
          <a:xfrm>
            <a:off x="5423148" y="5492849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Speciella Mätsystem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dirty="0" smtClean="0"/>
              <a:t>Ekonomisk lösning för snabb upptäckt av verktygs brott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För exakt längdmätning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Radie mätning vid spindel fart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Används i de mest ogynnsamma tillverknings förhållanden.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Värmekompensering av maskin axlar</a:t>
            </a:r>
          </a:p>
        </p:txBody>
      </p:sp>
      <p:pic>
        <p:nvPicPr>
          <p:cNvPr id="18" name="Bildplatzhalter 17" descr="Tool Setting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 t="1064" b="10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sv-SE" dirty="0" smtClean="0"/>
              <a:t>Användningsområde</a:t>
            </a:r>
            <a:endParaRPr lang="sv-S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defTabSz="955675"/>
            <a:r>
              <a:rPr lang="en-US" smtClean="0"/>
              <a:t>Tool Setting Probes</a:t>
            </a:r>
            <a:endParaRPr lang="en-US" dirty="0" smtClean="0"/>
          </a:p>
        </p:txBody>
      </p:sp>
      <p:grpSp>
        <p:nvGrpSpPr>
          <p:cNvPr id="16" name="Gruppieren 15"/>
          <p:cNvGrpSpPr/>
          <p:nvPr/>
        </p:nvGrpSpPr>
        <p:grpSpPr>
          <a:xfrm>
            <a:off x="4736976" y="4365104"/>
            <a:ext cx="5040560" cy="432048"/>
            <a:chOff x="4970252" y="5013176"/>
            <a:chExt cx="4231220" cy="432048"/>
          </a:xfrm>
        </p:grpSpPr>
        <p:sp>
          <p:nvSpPr>
            <p:cNvPr id="21" name="Abgerundetes Rechteck 20"/>
            <p:cNvSpPr/>
            <p:nvPr/>
          </p:nvSpPr>
          <p:spPr bwMode="auto">
            <a:xfrm>
              <a:off x="4970252" y="5013176"/>
              <a:ext cx="4231220" cy="432048"/>
            </a:xfrm>
            <a:prstGeom prst="roundRect">
              <a:avLst/>
            </a:prstGeom>
            <a:solidFill>
              <a:srgbClr val="ECEDED"/>
            </a:solidFill>
            <a:ln w="6350" cap="flat" cmpd="sng" algn="ctr">
              <a:solidFill>
                <a:srgbClr val="4B57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680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628650"/>
              <a:r>
                <a:rPr lang="sv-SE" sz="1600" dirty="0" smtClean="0">
                  <a:solidFill>
                    <a:srgbClr val="4B575F"/>
                  </a:solidFill>
                  <a:latin typeface="Calibri"/>
                </a:rPr>
                <a:t>för </a:t>
              </a:r>
              <a:r>
                <a:rPr lang="sv-SE" sz="1600" dirty="0" smtClean="0">
                  <a:solidFill>
                    <a:schemeClr val="bg1"/>
                  </a:solidFill>
                  <a:latin typeface="Calibri"/>
                </a:rPr>
                <a:t>smutsiga miljöer </a:t>
              </a:r>
              <a:r>
                <a:rPr lang="sv-SE" sz="1600" dirty="0" smtClean="0">
                  <a:solidFill>
                    <a:srgbClr val="4B575F"/>
                  </a:solidFill>
                  <a:latin typeface="Calibri"/>
                </a:rPr>
                <a:t>i fleroperationsmaskiner</a:t>
              </a:r>
              <a:endParaRPr lang="en-GB" sz="1600" dirty="0" smtClean="0">
                <a:solidFill>
                  <a:srgbClr val="4B575F"/>
                </a:solidFill>
                <a:latin typeface="Calibri"/>
              </a:endParaRPr>
            </a:p>
          </p:txBody>
        </p:sp>
        <p:sp>
          <p:nvSpPr>
            <p:cNvPr id="22" name="Pfeil nach rechts 21"/>
            <p:cNvSpPr/>
            <p:nvPr/>
          </p:nvSpPr>
          <p:spPr bwMode="auto">
            <a:xfrm>
              <a:off x="5114268" y="5093810"/>
              <a:ext cx="404467" cy="285752"/>
            </a:xfrm>
            <a:prstGeom prst="rightArrow">
              <a:avLst/>
            </a:prstGeom>
            <a:solidFill>
              <a:srgbClr val="4B575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026" name="Picture 2" descr="U:\MARKETING\06_PP_Praesentationen\00_Blum-Novotest (Firmendarstellung)\02_Messkomponenten\Bilder\Z-Serie\Z-Nano1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4" cstate="print"/>
          <a:srcRect t="2" b="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17" descr="Tool Setting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 t="1064" b="10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en-US" noProof="0" dirty="0" smtClean="0"/>
              <a:t>Z-Series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80992" y="1907307"/>
            <a:ext cx="4896544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Z-Pico</a:t>
            </a:r>
          </a:p>
          <a:p>
            <a:r>
              <a:rPr lang="sv-SE" dirty="0" smtClean="0"/>
              <a:t>Kompakt verktygsinställnings probe för micro-bearbetning</a:t>
            </a:r>
          </a:p>
          <a:p>
            <a:pPr>
              <a:buNone/>
            </a:pPr>
            <a:endParaRPr lang="sv-SE" b="1" noProof="0" dirty="0" smtClean="0"/>
          </a:p>
          <a:p>
            <a:pPr>
              <a:buNone/>
            </a:pPr>
            <a:r>
              <a:rPr lang="sv-SE" b="1" noProof="0" dirty="0" smtClean="0"/>
              <a:t>Z-Nano</a:t>
            </a:r>
          </a:p>
          <a:p>
            <a:r>
              <a:rPr lang="sv-SE" dirty="0" smtClean="0"/>
              <a:t>F</a:t>
            </a:r>
            <a:r>
              <a:rPr lang="sv-SE" noProof="0" dirty="0" smtClean="0"/>
              <a:t>ör längd mätning och verktygs brott upptäckt</a:t>
            </a:r>
          </a:p>
          <a:p>
            <a:r>
              <a:rPr lang="sv-SE" noProof="0" dirty="0" smtClean="0"/>
              <a:t>Temperaturkompensering</a:t>
            </a:r>
          </a:p>
          <a:p>
            <a:r>
              <a:rPr lang="sv-SE" noProof="0" dirty="0" smtClean="0"/>
              <a:t>Linjärt arbetande för mätning av minsta verktyg</a:t>
            </a:r>
          </a:p>
          <a:p>
            <a:endParaRPr lang="sv-SE" b="1" noProof="0" dirty="0" smtClean="0"/>
          </a:p>
          <a:p>
            <a:pPr>
              <a:buNone/>
            </a:pPr>
            <a:r>
              <a:rPr lang="sv-SE" b="1" noProof="0" dirty="0" smtClean="0"/>
              <a:t>Z-Nano IR </a:t>
            </a:r>
            <a:r>
              <a:rPr lang="sv-SE" b="1" dirty="0" smtClean="0"/>
              <a:t>| Z-Nano RC</a:t>
            </a:r>
          </a:p>
          <a:p>
            <a:r>
              <a:rPr lang="sv-SE" noProof="0" dirty="0" smtClean="0"/>
              <a:t>Trådlös dataöverföring</a:t>
            </a:r>
          </a:p>
          <a:p>
            <a:r>
              <a:rPr lang="sv-SE" dirty="0" smtClean="0"/>
              <a:t>TWIN-tillämpning med BRC radioteknik</a:t>
            </a:r>
            <a:endParaRPr lang="sv-SE" noProof="0" dirty="0" smtClean="0"/>
          </a:p>
          <a:p>
            <a:pPr>
              <a:buNone/>
            </a:pP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  </a:t>
            </a:r>
            <a:fld id="{987EB37C-BA4F-499D-AD95-C4BD37111CBD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defTabSz="955675"/>
            <a:r>
              <a:rPr lang="en-US" dirty="0" smtClean="0"/>
              <a:t>Tool Setting Probes</a:t>
            </a:r>
          </a:p>
        </p:txBody>
      </p:sp>
      <p:pic>
        <p:nvPicPr>
          <p:cNvPr id="23" name="Bildplatzhalter 26" descr="Z-Pico.jpg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/>
          <a:srcRect t="103" b="10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5" name="Bildplatzhalter 29" descr="Z-Nano.jpg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/>
          <a:srcRect t="47" b="4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50" name="Picture 2" descr="U:\MARKETING\06_PP_Praesentationen\00_Blum-Novotest (Firmendarstellung)\02_Messkomponenten\Bilder\Z-Serie\Z-NanoRC_TWIN.jpg"/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6" cstate="print"/>
          <a:srcRect t="29" b="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17" descr="Tool Setting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 t="1064" b="10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en-US" noProof="0" dirty="0" smtClean="0"/>
              <a:t>3D-Serien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Z-3D | Z-MT</a:t>
            </a:r>
          </a:p>
          <a:p>
            <a:r>
              <a:rPr lang="sv-SE" dirty="0" smtClean="0"/>
              <a:t>Kabelversion</a:t>
            </a:r>
          </a:p>
          <a:p>
            <a:endParaRPr lang="sv-SE" dirty="0" smtClean="0"/>
          </a:p>
          <a:p>
            <a:pPr>
              <a:buNone/>
            </a:pPr>
            <a:r>
              <a:rPr lang="sv-SE" b="1" dirty="0" smtClean="0"/>
              <a:t>TC54-20 | TC64-20</a:t>
            </a:r>
          </a:p>
          <a:p>
            <a:pPr lvl="0"/>
            <a:r>
              <a:rPr lang="sv-SE" dirty="0" smtClean="0"/>
              <a:t>För längdmätning</a:t>
            </a:r>
          </a:p>
          <a:p>
            <a:pPr lvl="0"/>
            <a:r>
              <a:rPr lang="sv-SE" dirty="0" smtClean="0"/>
              <a:t>För radie mätning</a:t>
            </a:r>
          </a:p>
          <a:p>
            <a:pPr lvl="0"/>
            <a:r>
              <a:rPr lang="sv-SE" dirty="0" smtClean="0"/>
              <a:t>Verktygs brott upptäckt</a:t>
            </a:r>
          </a:p>
          <a:p>
            <a:pPr lvl="0"/>
            <a:r>
              <a:rPr lang="sv-SE" dirty="0" smtClean="0"/>
              <a:t>Axel kompensation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TC53-20 | TC63-20</a:t>
            </a:r>
          </a:p>
          <a:p>
            <a:r>
              <a:rPr lang="sv-SE" dirty="0" smtClean="0"/>
              <a:t>Modulsystem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defTabSz="955675"/>
            <a:r>
              <a:rPr lang="en-US" smtClean="0"/>
              <a:t>Tool Setting Probes</a:t>
            </a:r>
            <a:endParaRPr lang="en-US" dirty="0" smtClean="0"/>
          </a:p>
        </p:txBody>
      </p:sp>
      <p:pic>
        <p:nvPicPr>
          <p:cNvPr id="38" name="Picture 10" descr="U:\MARKETING\06_PP_Praesentationen\00_Blum-Novotest (Firmendarstellung)\02_Messkomponenten\Bilder\Z-Serie\TC53-20.jpg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4" cstate="print"/>
          <a:srcRect t="29" b="2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2" name="Picture 12" descr="U:\MARKETING\06_PP_Praesentationen\00_Blum-Novotest (Firmendarstellung)\02_Messkomponenten\Bilder\Z-Serie\TC53-20-Modular.jpg"/>
          <p:cNvPicPr>
            <a:picLocks noGrp="1" noChangeAspect="1" noChangeArrowheads="1"/>
          </p:cNvPicPr>
          <p:nvPr>
            <p:ph type="pic" sz="quarter" idx="29"/>
          </p:nvPr>
        </p:nvPicPr>
        <p:blipFill>
          <a:blip r:embed="rId5" cstate="print"/>
          <a:srcRect t="34" b="3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8" name="Picture 16" descr="U:\MARKETING\06_PP_Praesentationen\00_Blum-Novotest (Firmendarstellung)\02_Messkomponenten\Bilder\Z-Serie\Z_MT_Länge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6" cstate="print"/>
          <a:srcRect t="9478" b="9478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0" name="Picture 15" descr="U:\MARKETING\06_PP_Praesentationen\00_Blum-Novotest (Firmendarstellung)\02_Messkomponenten\Bilder\Z-Serie\TC54-20_Radius.jpg"/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7" cstate="print"/>
          <a:srcRect l="6" r="6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2" name="Picture 14" descr="U:\MARKETING\06_PP_Praesentationen\00_Blum-Novotest (Firmendarstellung)\02_Messkomponenten\Bilder\Z-Serie\TC54-20_Länge.jpg"/>
          <p:cNvPicPr>
            <a:picLocks noGrp="1" noChangeAspect="1" noChangeArrowheads="1"/>
          </p:cNvPicPr>
          <p:nvPr>
            <p:ph type="pic" sz="quarter" idx="28"/>
          </p:nvPr>
        </p:nvPicPr>
        <p:blipFill>
          <a:blip r:embed="rId8" cstate="print"/>
          <a:srcRect t="20" b="2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4" name="Picture 13" descr="U:\MARKETING\06_PP_Praesentationen\00_Blum-Novotest (Firmendarstellung)\02_Messkomponenten\Bilder\Z-Serie\Z-MT_Radius.jpg"/>
          <p:cNvPicPr>
            <a:picLocks noGrp="1" noChangeAspect="1" noChangeArrowheads="1"/>
          </p:cNvPicPr>
          <p:nvPr>
            <p:ph type="pic" sz="quarter" idx="31"/>
          </p:nvPr>
        </p:nvPicPr>
        <p:blipFill>
          <a:blip r:embed="rId9" cstate="print"/>
          <a:srcRect t="9438" b="94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 descr="FormCont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707" y="4431779"/>
            <a:ext cx="324000" cy="324000"/>
          </a:xfrm>
          <a:prstGeom prst="rect">
            <a:avLst/>
          </a:prstGeom>
        </p:spPr>
      </p:pic>
      <p:pic>
        <p:nvPicPr>
          <p:cNvPr id="35" name="Bildplatzhalter 33" descr="LaserControl.emf"/>
          <p:cNvPicPr>
            <a:picLocks noChangeAspect="1"/>
          </p:cNvPicPr>
          <p:nvPr/>
        </p:nvPicPr>
        <p:blipFill>
          <a:blip r:embed="rId3" cstate="print"/>
          <a:srcRect t="1064" b="1064"/>
          <a:stretch>
            <a:fillRect/>
          </a:stretch>
        </p:blipFill>
        <p:spPr>
          <a:xfrm>
            <a:off x="4981425" y="1895722"/>
            <a:ext cx="324000" cy="324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r>
              <a:rPr lang="sv-SE" dirty="0" smtClean="0"/>
              <a:t>Verktygsmätning</a:t>
            </a:r>
            <a:endParaRPr lang="sv-S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Produktgrupper</a:t>
            </a:r>
            <a:endParaRPr lang="sv-SE" dirty="0"/>
          </a:p>
        </p:txBody>
      </p:sp>
      <p:sp>
        <p:nvSpPr>
          <p:cNvPr id="30" name="Inhaltsplatzhalter 39"/>
          <p:cNvSpPr txBox="1">
            <a:spLocks/>
          </p:cNvSpPr>
          <p:nvPr/>
        </p:nvSpPr>
        <p:spPr bwMode="auto">
          <a:xfrm>
            <a:off x="5418956" y="1878732"/>
            <a:ext cx="2702396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LaserControl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pic>
        <p:nvPicPr>
          <p:cNvPr id="37" name="Grafik 36" descr="Bore Gauges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9514" y="4984601"/>
            <a:ext cx="324000" cy="324000"/>
          </a:xfrm>
          <a:prstGeom prst="rect">
            <a:avLst/>
          </a:prstGeom>
        </p:spPr>
      </p:pic>
      <p:pic>
        <p:nvPicPr>
          <p:cNvPr id="40" name="Grafik 39" descr="Special Measuring Systems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9514" y="5526757"/>
            <a:ext cx="324000" cy="324000"/>
          </a:xfrm>
          <a:prstGeom prst="rect">
            <a:avLst/>
          </a:prstGeom>
        </p:spPr>
      </p:pic>
      <p:pic>
        <p:nvPicPr>
          <p:cNvPr id="41" name="Grafik 40" descr="Tool Setting Probes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9515" y="2449463"/>
            <a:ext cx="324000" cy="331044"/>
          </a:xfrm>
          <a:prstGeom prst="rect">
            <a:avLst/>
          </a:prstGeom>
        </p:spPr>
      </p:pic>
      <p:pic>
        <p:nvPicPr>
          <p:cNvPr id="42" name="Grafik 41" descr="Touch Probes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9515" y="3908673"/>
            <a:ext cx="324000" cy="324000"/>
          </a:xfrm>
          <a:prstGeom prst="rect">
            <a:avLst/>
          </a:prstGeom>
        </p:spPr>
      </p:pic>
      <p:pic>
        <p:nvPicPr>
          <p:cNvPr id="25" name="Grafik 24" descr="Workpiece Measurem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2274" y="3287596"/>
            <a:ext cx="360000" cy="360000"/>
          </a:xfrm>
          <a:prstGeom prst="rect">
            <a:avLst/>
          </a:prstGeom>
        </p:spPr>
      </p:pic>
      <p:sp>
        <p:nvSpPr>
          <p:cNvPr id="26" name="Titel 10"/>
          <p:cNvSpPr txBox="1">
            <a:spLocks/>
          </p:cNvSpPr>
          <p:nvPr/>
        </p:nvSpPr>
        <p:spPr>
          <a:xfrm>
            <a:off x="4867275" y="3284984"/>
            <a:ext cx="2664296" cy="369332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lvl="0" defTabSz="957174" eaLnBrk="0" hangingPunct="0">
              <a:defRPr/>
            </a:pPr>
            <a:r>
              <a:rPr lang="sv-SE" sz="1800" kern="0" dirty="0" smtClean="0">
                <a:solidFill>
                  <a:srgbClr val="4B575F"/>
                </a:solidFill>
                <a:latin typeface="Calibri"/>
              </a:rPr>
              <a:t>Arbetsstyckemätning</a:t>
            </a:r>
            <a:endParaRPr lang="sv-SE" sz="1800" kern="0" dirty="0">
              <a:solidFill>
                <a:srgbClr val="4B575F"/>
              </a:solidFill>
            </a:endParaRPr>
          </a:p>
        </p:txBody>
      </p:sp>
      <p:pic>
        <p:nvPicPr>
          <p:cNvPr id="34" name="Bildplatzhalter 22" descr="Tool Measurement.png"/>
          <p:cNvPicPr>
            <a:picLocks noGrp="1" noChangeAspect="1"/>
          </p:cNvPicPr>
          <p:nvPr>
            <p:ph type="pic" sz="quarter" idx="23"/>
          </p:nvPr>
        </p:nvPicPr>
        <p:blipFill>
          <a:blip r:embed="rId10" cstate="print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3" name="Picture 2" descr="U:\MARKETING\06_PP_Praesentationen\00_Blum-Novotest (Firmendarstellung)\02_Messkomponenten\Bilder\Messtaster\TC76-DIGILOG_Hoch_kl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11" cstate="print"/>
          <a:srcRect t="36" b="3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3" name="Inhaltsplatzhalter 39"/>
          <p:cNvSpPr txBox="1">
            <a:spLocks/>
          </p:cNvSpPr>
          <p:nvPr/>
        </p:nvSpPr>
        <p:spPr bwMode="auto">
          <a:xfrm>
            <a:off x="5432673" y="2444130"/>
            <a:ext cx="3672408" cy="3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Tool Setting Probes</a:t>
            </a:r>
          </a:p>
        </p:txBody>
      </p:sp>
      <p:sp>
        <p:nvSpPr>
          <p:cNvPr id="24" name="Inhaltsplatzhalter 39"/>
          <p:cNvSpPr txBox="1">
            <a:spLocks/>
          </p:cNvSpPr>
          <p:nvPr/>
        </p:nvSpPr>
        <p:spPr bwMode="auto">
          <a:xfrm>
            <a:off x="5427340" y="3887713"/>
            <a:ext cx="3672408" cy="36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kern="0" dirty="0" smtClean="0">
                <a:solidFill>
                  <a:srgbClr val="4B575F"/>
                </a:solidFill>
                <a:latin typeface="Calibri"/>
              </a:rPr>
              <a:t>Touch Probes</a:t>
            </a:r>
          </a:p>
        </p:txBody>
      </p:sp>
      <p:sp>
        <p:nvSpPr>
          <p:cNvPr id="36" name="Inhaltsplatzhalter 39"/>
          <p:cNvSpPr txBox="1">
            <a:spLocks/>
          </p:cNvSpPr>
          <p:nvPr/>
        </p:nvSpPr>
        <p:spPr bwMode="auto">
          <a:xfrm>
            <a:off x="5418956" y="4399012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FormControl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39" name="Inhaltsplatzhalter 39"/>
          <p:cNvSpPr txBox="1">
            <a:spLocks/>
          </p:cNvSpPr>
          <p:nvPr/>
        </p:nvSpPr>
        <p:spPr bwMode="auto">
          <a:xfrm>
            <a:off x="5418956" y="4950693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Bore Gauges/Hål tolkning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43" name="Inhaltsplatzhalter 39"/>
          <p:cNvSpPr txBox="1">
            <a:spLocks/>
          </p:cNvSpPr>
          <p:nvPr/>
        </p:nvSpPr>
        <p:spPr bwMode="auto">
          <a:xfrm>
            <a:off x="5423148" y="5492849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Speciella Mätsystem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dirty="0" smtClean="0"/>
              <a:t>Verktyg och arbetsstyckemätning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Ange arbetsstyckets läge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Automatisering av produktionsprocessen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Kontroll av arbetsstyckets dimensioner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Kompensation av termisk drift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rgbClr val="FF0000"/>
                </a:solidFill>
              </a:rPr>
              <a:t>Upptäcka skrot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sv-SE" dirty="0" smtClean="0"/>
              <a:t>Användningsområde</a:t>
            </a:r>
            <a:endParaRPr lang="sv-S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Touch Probes</a:t>
            </a:r>
            <a:endParaRPr lang="en-US" dirty="0"/>
          </a:p>
        </p:txBody>
      </p:sp>
      <p:grpSp>
        <p:nvGrpSpPr>
          <p:cNvPr id="2" name="Gruppieren 15"/>
          <p:cNvGrpSpPr/>
          <p:nvPr/>
        </p:nvGrpSpPr>
        <p:grpSpPr>
          <a:xfrm>
            <a:off x="4970252" y="4509120"/>
            <a:ext cx="3943188" cy="576064"/>
            <a:chOff x="4970252" y="5013176"/>
            <a:chExt cx="3943188" cy="576064"/>
          </a:xfrm>
        </p:grpSpPr>
        <p:sp>
          <p:nvSpPr>
            <p:cNvPr id="21" name="Abgerundetes Rechteck 20"/>
            <p:cNvSpPr/>
            <p:nvPr/>
          </p:nvSpPr>
          <p:spPr bwMode="auto">
            <a:xfrm>
              <a:off x="4970252" y="5013176"/>
              <a:ext cx="3943188" cy="576064"/>
            </a:xfrm>
            <a:prstGeom prst="roundRect">
              <a:avLst/>
            </a:prstGeom>
            <a:solidFill>
              <a:srgbClr val="ECEDED"/>
            </a:solidFill>
            <a:ln w="6350" cap="flat" cmpd="sng" algn="ctr">
              <a:solidFill>
                <a:srgbClr val="4B57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680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01688" lvl="0"/>
              <a:r>
                <a:rPr lang="sv-SE" sz="1600" dirty="0" smtClean="0">
                  <a:solidFill>
                    <a:srgbClr val="4B575F"/>
                  </a:solidFill>
                  <a:latin typeface="Calibri"/>
                </a:rPr>
                <a:t>Öka lönsamheten genom automatisering och noggrannhet</a:t>
              </a:r>
              <a:endParaRPr lang="de-DE" sz="1600" dirty="0" smtClean="0">
                <a:solidFill>
                  <a:srgbClr val="4B575F"/>
                </a:solidFill>
                <a:latin typeface="Calibri"/>
              </a:endParaRPr>
            </a:p>
          </p:txBody>
        </p:sp>
        <p:sp>
          <p:nvSpPr>
            <p:cNvPr id="22" name="Pfeil nach rechts 21"/>
            <p:cNvSpPr/>
            <p:nvPr/>
          </p:nvSpPr>
          <p:spPr bwMode="auto">
            <a:xfrm>
              <a:off x="5114268" y="5150960"/>
              <a:ext cx="540000" cy="285752"/>
            </a:xfrm>
            <a:prstGeom prst="rightArrow">
              <a:avLst/>
            </a:prstGeom>
            <a:solidFill>
              <a:srgbClr val="4B575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Bildplatzhalter 16" descr="Touch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099" name="Picture 3" descr="U:\MARKETING\06_PP_Praesentationen\00_Blum-Novotest (Firmendarstellung)\02_Messkomponenten\Bilder\Messtaster\TC60_Motor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4" cstate="print"/>
          <a:srcRect l="18" r="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Touch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smtClean="0"/>
              <a:t>TC50/52 | TC60/62</a:t>
            </a:r>
            <a:endParaRPr lang="en-US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4880992" y="1907307"/>
            <a:ext cx="5025008" cy="38884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Universal IR </a:t>
            </a:r>
            <a:r>
              <a:rPr lang="sv-SE" spc="-150" dirty="0" smtClean="0"/>
              <a:t>| </a:t>
            </a:r>
            <a:r>
              <a:rPr lang="sv-SE" dirty="0" smtClean="0"/>
              <a:t>RC touch probes med flerriktad mätmekanism och med optoelektronisk signal </a:t>
            </a:r>
            <a:r>
              <a:rPr lang="sv-SE" dirty="0" smtClean="0">
                <a:solidFill>
                  <a:schemeClr val="bg1"/>
                </a:solidFill>
              </a:rPr>
              <a:t>generering</a:t>
            </a:r>
          </a:p>
          <a:p>
            <a:endParaRPr lang="sv-SE" dirty="0" smtClean="0"/>
          </a:p>
          <a:p>
            <a:r>
              <a:rPr lang="sv-SE" dirty="0" smtClean="0"/>
              <a:t>Användning: Maskinteknisk formtillverknings produktion </a:t>
            </a:r>
          </a:p>
          <a:p>
            <a:r>
              <a:rPr lang="sv-SE" dirty="0" smtClean="0"/>
              <a:t>Snabba mätningar med mät hastighet upp till 3 m/min</a:t>
            </a:r>
          </a:p>
          <a:p>
            <a:r>
              <a:rPr lang="sv-SE" dirty="0" smtClean="0"/>
              <a:t>Visar arbetsstyckets position</a:t>
            </a:r>
          </a:p>
          <a:p>
            <a:r>
              <a:rPr lang="sv-SE" dirty="0" smtClean="0"/>
              <a:t>Korrigering av arbetsstyckets läge</a:t>
            </a:r>
          </a:p>
          <a:p>
            <a:r>
              <a:rPr lang="sv-SE" dirty="0" smtClean="0"/>
              <a:t>Kontur mätning</a:t>
            </a:r>
          </a:p>
          <a:p>
            <a:r>
              <a:rPr lang="sv-SE" dirty="0" smtClean="0"/>
              <a:t>Värmekompensering av verktygsmaskiner</a:t>
            </a:r>
            <a:endParaRPr lang="sv-S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Touch Probes</a:t>
            </a:r>
            <a:endParaRPr lang="en-US" dirty="0"/>
          </a:p>
        </p:txBody>
      </p:sp>
      <p:pic>
        <p:nvPicPr>
          <p:cNvPr id="34" name="Bildplatzhalter 33" descr="TC50_Messwerk_weiß.pn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rcRect t="9" b="9"/>
          <a:stretch>
            <a:fillRect/>
          </a:stretch>
        </p:blipFill>
        <p:spPr/>
      </p:pic>
      <p:pic>
        <p:nvPicPr>
          <p:cNvPr id="36" name="Bildplatzhalter 35" descr="TC60.jpg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/>
          <a:srcRect l="6" r="6"/>
          <a:stretch>
            <a:fillRect/>
          </a:stretch>
        </p:blipFill>
        <p:spPr>
          <a:xfrm>
            <a:off x="0" y="980728"/>
            <a:ext cx="3780000" cy="3312000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Touch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smtClean="0"/>
              <a:t>TC51 | TC61</a:t>
            </a:r>
            <a:endParaRPr lang="en-US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4880992" y="1907307"/>
            <a:ext cx="4896544" cy="388843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High-dynamic IR</a:t>
            </a:r>
            <a:r>
              <a:rPr lang="en-US" spc="-150" dirty="0" smtClean="0"/>
              <a:t>| </a:t>
            </a:r>
            <a:r>
              <a:rPr lang="en-US" dirty="0" smtClean="0"/>
              <a:t>RC touch probe </a:t>
            </a:r>
            <a:r>
              <a:rPr lang="sv-SE" dirty="0" smtClean="0"/>
              <a:t>med dubbelriktad mätmekanism för högsta noggrannhet</a:t>
            </a:r>
            <a:endParaRPr lang="en-US" dirty="0" smtClean="0"/>
          </a:p>
          <a:p>
            <a:endParaRPr lang="en-US" dirty="0" smtClean="0"/>
          </a:p>
          <a:p>
            <a:r>
              <a:rPr lang="sv-SE" dirty="0" smtClean="0"/>
              <a:t>Användning: Vid massproduktion och till mycket snabba fleroperationsmaskiner</a:t>
            </a:r>
          </a:p>
          <a:p>
            <a:r>
              <a:rPr lang="sv-SE" dirty="0" smtClean="0"/>
              <a:t>Snabba mätningar med mät hastighet upp till 5 m/min</a:t>
            </a:r>
          </a:p>
          <a:p>
            <a:r>
              <a:rPr lang="sv-SE" dirty="0" smtClean="0"/>
              <a:t>Snabba mätningar i Z+</a:t>
            </a:r>
          </a:p>
          <a:p>
            <a:r>
              <a:rPr lang="sv-SE" dirty="0" smtClean="0"/>
              <a:t>Mätningsuppgifter som kräver hög precision</a:t>
            </a:r>
            <a:endParaRPr lang="sv-SE" dirty="0"/>
          </a:p>
        </p:txBody>
      </p:sp>
      <p:pic>
        <p:nvPicPr>
          <p:cNvPr id="23" name="Bildplatzhalter 22" descr="TC51_Messwerk_weiß.png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/>
          <a:srcRect t="50" b="50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Touch Probes</a:t>
            </a:r>
            <a:endParaRPr lang="en-US" dirty="0"/>
          </a:p>
        </p:txBody>
      </p:sp>
      <p:pic>
        <p:nvPicPr>
          <p:cNvPr id="28" name="Bildplatzhalter 27" descr="TC51.jpg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/>
          <a:srcRect l="6" r="6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TC63-30-Wiederhergestellt.jpg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/>
          <a:srcRect t="20" b="20"/>
          <a:stretch>
            <a:fillRect/>
          </a:stretch>
        </p:blipFill>
        <p:spPr/>
      </p:pic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4880992" y="1907307"/>
            <a:ext cx="4896544" cy="38884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Modulär IR</a:t>
            </a:r>
            <a:r>
              <a:rPr lang="en-US" spc="-150" dirty="0" smtClean="0"/>
              <a:t> | </a:t>
            </a:r>
            <a:r>
              <a:rPr lang="en-US" dirty="0" smtClean="0"/>
              <a:t>RC touch probe </a:t>
            </a:r>
            <a:r>
              <a:rPr lang="sv-SE" dirty="0" smtClean="0"/>
              <a:t>för att snabbt anpassa sig till komplexa, kundrelaterade mätfunktioner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sv-SE" dirty="0" smtClean="0"/>
              <a:t>Användning: Till fleroperationsmaskiner</a:t>
            </a:r>
          </a:p>
          <a:p>
            <a:r>
              <a:rPr lang="sv-SE" dirty="0" smtClean="0"/>
              <a:t>Vridningsmätningar</a:t>
            </a:r>
          </a:p>
          <a:p>
            <a:r>
              <a:rPr lang="sv-SE" dirty="0" smtClean="0"/>
              <a:t>Mätning med överhängande mätspets</a:t>
            </a:r>
          </a:p>
          <a:p>
            <a:r>
              <a:rPr lang="sv-SE" dirty="0" smtClean="0"/>
              <a:t>Användningsspecifika lösningar av modulär design med många tillbehör</a:t>
            </a:r>
          </a:p>
          <a:p>
            <a:r>
              <a:rPr lang="sv-SE" dirty="0" smtClean="0"/>
              <a:t>Speciella mätfunktioner med möjlighet att förlänga mät proben</a:t>
            </a:r>
          </a:p>
        </p:txBody>
      </p:sp>
      <p:pic>
        <p:nvPicPr>
          <p:cNvPr id="17" name="Bildplatzhalter 16" descr="Touch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TC53 | TC63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  </a:t>
            </a:r>
            <a:fld id="{987EB37C-BA4F-499D-AD95-C4BD37111CBD}" type="slidenum">
              <a:rPr lang="en-GB" noProof="0" smtClean="0"/>
              <a:pPr/>
              <a:t>19</a:t>
            </a:fld>
            <a:endParaRPr lang="en-GB" noProof="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Touch Probes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Produktion metrologi</a:t>
            </a:r>
            <a:endParaRPr lang="sv-S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  </a:t>
            </a:r>
            <a:fld id="{987EB37C-BA4F-499D-AD95-C4BD37111CBD}" type="slidenum">
              <a:rPr lang="en-GB" noProof="0" smtClean="0"/>
              <a:pPr/>
              <a:t>2</a:t>
            </a:fld>
            <a:endParaRPr lang="en-GB" noProof="0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282005" y="1212985"/>
          <a:ext cx="9289032" cy="477001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34691"/>
                <a:gridCol w="2232248"/>
                <a:gridCol w="2808312"/>
                <a:gridCol w="2313781"/>
              </a:tblGrid>
              <a:tr h="580607"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Mätteknik</a:t>
                      </a:r>
                    </a:p>
                  </a:txBody>
                  <a:tcPr marL="108000" marR="85828" marT="43314" marB="433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57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Fördelar</a:t>
                      </a:r>
                    </a:p>
                  </a:txBody>
                  <a:tcPr marL="108000" marR="85828" marT="43314" marB="433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57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Difficulties</a:t>
                      </a:r>
                      <a:endParaRPr kumimoji="0" lang="sv-SE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85828" marT="43314" marB="433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57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Exempel</a:t>
                      </a:r>
                    </a:p>
                  </a:txBody>
                  <a:tcPr marL="108000" marR="85828" marT="43314" marB="433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575F"/>
                    </a:solidFill>
                  </a:tcPr>
                </a:tc>
              </a:tr>
              <a:tr h="1131352"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Mätning</a:t>
                      </a:r>
                    </a:p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 processen</a:t>
                      </a:r>
                    </a:p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(parallellt till driften) </a:t>
                      </a:r>
                    </a:p>
                  </a:txBody>
                  <a:tcPr marL="108000" marR="108000" marT="108000" marB="10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861456" rtl="0" eaLnBrk="1" latinLnBrk="0" hangingPunct="1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sv-SE" sz="14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Kort svarstid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noProof="0" dirty="0" smtClean="0">
                          <a:latin typeface="+mn-lt"/>
                        </a:rPr>
                        <a:t>Tillgänglighet</a:t>
                      </a:r>
                    </a:p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noProof="0" dirty="0" smtClean="0">
                          <a:latin typeface="+mn-lt"/>
                        </a:rPr>
                        <a:t>Tillförlitlighet</a:t>
                      </a:r>
                    </a:p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noProof="0" dirty="0" smtClean="0">
                          <a:latin typeface="+mn-lt"/>
                        </a:rPr>
                        <a:t>Genomförbarhet</a:t>
                      </a:r>
                      <a:endParaRPr lang="sv-SE" sz="1400" b="0" i="0" u="none" strike="noStrike" noProof="0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sv-SE" sz="1400" b="0" noProof="0" dirty="0" smtClean="0">
                          <a:latin typeface="+mn-lt"/>
                        </a:rPr>
                        <a:t>Kraft övervakning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</a:tr>
              <a:tr h="16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Mätning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efter processen  (parallellt till drift)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Parallellt till driften, eller efter bearbetning</a:t>
                      </a:r>
                    </a:p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specifik användning av olika sensorer</a:t>
                      </a:r>
                      <a:endParaRPr lang="sv-SE" sz="14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ts val="31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noProof="0" dirty="0" smtClean="0">
                          <a:latin typeface="+mn-lt"/>
                        </a:rPr>
                        <a:t>Höga kostnader och utrymmeskrav</a:t>
                      </a:r>
                    </a:p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ts val="31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noProof="0" dirty="0" smtClean="0">
                          <a:latin typeface="+mn-lt"/>
                        </a:rPr>
                        <a:t>Ingen</a:t>
                      </a:r>
                      <a:r>
                        <a:rPr lang="sv-SE" sz="1400" b="0" baseline="0" noProof="0" dirty="0" smtClean="0">
                          <a:latin typeface="+mn-lt"/>
                        </a:rPr>
                        <a:t> original </a:t>
                      </a:r>
                      <a:r>
                        <a:rPr lang="sv-SE" sz="1400" b="0" noProof="0" dirty="0" smtClean="0">
                          <a:latin typeface="+mn-lt"/>
                        </a:rPr>
                        <a:t>inställning</a:t>
                      </a:r>
                    </a:p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ts val="31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Hög ansträngning för omarbetningar</a:t>
                      </a:r>
                    </a:p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ts val="31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noProof="0" dirty="0" smtClean="0">
                          <a:latin typeface="+mn-lt"/>
                        </a:rPr>
                        <a:t>Hög komplexitet vid automatisering</a:t>
                      </a:r>
                      <a:endParaRPr lang="sv-SE" sz="1400" b="0" i="0" u="none" strike="noStrike" noProof="0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ct val="20000"/>
                        </a:spcBef>
                        <a:spcAft>
                          <a:spcPts val="565"/>
                        </a:spcAft>
                        <a:buFontTx/>
                        <a:buChar char="•"/>
                      </a:pPr>
                      <a:r>
                        <a:rPr lang="sv-SE" sz="1400" b="0" noProof="0" dirty="0" smtClean="0">
                          <a:latin typeface="+mn-lt"/>
                        </a:rPr>
                        <a:t>Mätnings</a:t>
                      </a:r>
                      <a:r>
                        <a:rPr lang="sv-SE" sz="1400" b="0" baseline="0" noProof="0" dirty="0" smtClean="0">
                          <a:latin typeface="+mn-lt"/>
                        </a:rPr>
                        <a:t> </a:t>
                      </a:r>
                      <a:r>
                        <a:rPr lang="sv-SE" sz="1400" b="0" noProof="0" dirty="0" smtClean="0">
                          <a:latin typeface="+mn-lt"/>
                        </a:rPr>
                        <a:t>stationer (automatiserade)</a:t>
                      </a:r>
                    </a:p>
                    <a:p>
                      <a:pPr marL="180975" indent="-180975">
                        <a:spcBef>
                          <a:spcPct val="20000"/>
                        </a:spcBef>
                        <a:spcAft>
                          <a:spcPts val="565"/>
                        </a:spcAft>
                        <a:buFontTx/>
                        <a:buChar char="•"/>
                      </a:pPr>
                      <a:r>
                        <a:rPr lang="sv-SE" sz="14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CMM</a:t>
                      </a:r>
                      <a:endParaRPr lang="sv-SE" sz="1400" b="0" i="0" u="none" strike="noStrike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</a:tr>
              <a:tr h="1234232"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Integrerad mätning (under icke-produktiv tid)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Flexibilitet</a:t>
                      </a:r>
                    </a:p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Lätta omarbetningar</a:t>
                      </a:r>
                    </a:p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Kort reaktionstid</a:t>
                      </a:r>
                    </a:p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Processtyrning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sv-SE" sz="1400" b="0" noProof="0" dirty="0" smtClean="0">
                          <a:latin typeface="+mn-lt"/>
                        </a:rPr>
                        <a:t>Investeringar i bearbetnings tid, maskin integration</a:t>
                      </a:r>
                      <a:endParaRPr lang="sv-SE" sz="1400" u="none" strike="noStrike" kern="1200" noProof="0" dirty="0" smtClean="0">
                        <a:solidFill>
                          <a:srgbClr val="4B57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sv-SE" sz="1400" b="0" noProof="0" dirty="0" smtClean="0">
                          <a:latin typeface="+mn-lt"/>
                        </a:rPr>
                        <a:t>Touch Probes</a:t>
                      </a:r>
                    </a:p>
                    <a:p>
                      <a:pPr marL="180975" indent="-180975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sv-SE" sz="1400" b="0" noProof="0" dirty="0" smtClean="0">
                          <a:latin typeface="+mn-lt"/>
                        </a:rPr>
                        <a:t>LaserControl</a:t>
                      </a:r>
                    </a:p>
                    <a:p>
                      <a:pPr marL="180975" indent="-180975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sv-SE" sz="14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Bore Gauges/Hål</a:t>
                      </a:r>
                      <a:r>
                        <a:rPr lang="sv-SE" sz="14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tolkning</a:t>
                      </a:r>
                      <a:endParaRPr lang="sv-SE" sz="14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Touch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en-US" noProof="0" dirty="0" smtClean="0"/>
              <a:t>TC54-10 | TC64-10</a:t>
            </a:r>
            <a:endParaRPr lang="en-US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Kompakt IR</a:t>
            </a:r>
            <a:r>
              <a:rPr lang="sv-SE" spc="-150" dirty="0" smtClean="0"/>
              <a:t> | </a:t>
            </a:r>
            <a:r>
              <a:rPr lang="sv-SE" dirty="0" smtClean="0"/>
              <a:t>RC touch probe med revolutionerande shark360 mätmekanism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sv-SE" dirty="0" smtClean="0"/>
              <a:t>Användning: För verktyg och arbetsstycke mätning i fleroperationsmaskiner</a:t>
            </a:r>
          </a:p>
          <a:p>
            <a:r>
              <a:rPr lang="sv-SE" dirty="0" smtClean="0"/>
              <a:t>Robust och beprövad design för användning I små fleroperationsmaskiner</a:t>
            </a:r>
          </a:p>
          <a:p>
            <a:r>
              <a:rPr lang="sv-SE" dirty="0" smtClean="0"/>
              <a:t>Mätning av Z+ och Z- värden</a:t>
            </a:r>
          </a:p>
          <a:p>
            <a:r>
              <a:rPr lang="sv-SE" dirty="0" smtClean="0"/>
              <a:t>Snabba mätningar med mäta hastighet up</a:t>
            </a:r>
            <a:r>
              <a:rPr lang="sv-SE" dirty="0" smtClean="0">
                <a:solidFill>
                  <a:schemeClr val="bg1"/>
                </a:solidFill>
              </a:rPr>
              <a:t>p till </a:t>
            </a:r>
            <a:r>
              <a:rPr lang="en-US" dirty="0" smtClean="0">
                <a:solidFill>
                  <a:schemeClr val="bg1"/>
                </a:solidFill>
              </a:rPr>
              <a:t>2 m/min</a:t>
            </a:r>
          </a:p>
        </p:txBody>
      </p:sp>
      <p:pic>
        <p:nvPicPr>
          <p:cNvPr id="15" name="Bildplatzhalter 14" descr="TC64-10_Shark.jpg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/>
          <a:srcRect l="12" r="12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Touch Probes</a:t>
            </a:r>
            <a:endParaRPr lang="en-US" dirty="0"/>
          </a:p>
        </p:txBody>
      </p:sp>
      <p:pic>
        <p:nvPicPr>
          <p:cNvPr id="14" name="Bildplatzhalter 13" descr="TC64-10.jpg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/>
          <a:srcRect l="1" r="1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Touch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en-US" noProof="0" smtClean="0"/>
              <a:t>TC76</a:t>
            </a:r>
            <a:endParaRPr lang="en-US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Extremt kompakt, kabelansluten touch probe för små maskiner med begränsat utrymme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Användning: För verktyg och arbetsstycke mätning i fleroperationsmaskiner</a:t>
            </a:r>
          </a:p>
          <a:p>
            <a:r>
              <a:rPr lang="sv-SE" dirty="0" smtClean="0"/>
              <a:t>Mätning med överhängande mätspets</a:t>
            </a:r>
          </a:p>
          <a:p>
            <a:r>
              <a:rPr lang="sv-SE" dirty="0" smtClean="0"/>
              <a:t>Komplexa, excentriska mätningar</a:t>
            </a:r>
          </a:p>
          <a:p>
            <a:r>
              <a:rPr lang="sv-SE" dirty="0" smtClean="0"/>
              <a:t>Användningsspecifika lösningar av modulär design och många tillbehör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Bildplatzhalter 13" descr="TC76.jp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/>
          <a:srcRect l="10" r="10"/>
          <a:stretch>
            <a:fillRect/>
          </a:stretch>
        </p:blipFill>
        <p:spPr/>
      </p:pic>
      <p:pic>
        <p:nvPicPr>
          <p:cNvPr id="15" name="Bildplatzhalter 14" descr="TC76_1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rcRect t="62" b="62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Touch Probes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Touch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TC64-DIGILOG | TC76-DIGILOG</a:t>
            </a:r>
            <a:endParaRPr lang="en-US" noProof="0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Digilog RC | kabelansluten touch probe med revolutionerade shark360 mätmekanism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sv-SE" dirty="0" smtClean="0"/>
              <a:t>Användning: För arbetsstycke mätning i fleroperationsmaskiner</a:t>
            </a:r>
          </a:p>
          <a:p>
            <a:r>
              <a:rPr lang="sv-SE" dirty="0" smtClean="0"/>
              <a:t>DIGILOG = hög precision, digital mätning och cyberspeed skannar i analogt läge</a:t>
            </a:r>
          </a:p>
          <a:p>
            <a:r>
              <a:rPr lang="sv-SE" dirty="0" smtClean="0"/>
              <a:t>Upptäcker bearbetnings fel genom att skanna arbetsstycket</a:t>
            </a:r>
          </a:p>
          <a:p>
            <a:r>
              <a:rPr lang="sv-SE" dirty="0" smtClean="0"/>
              <a:t>Kontroll av komplexa arbetsstycken, fri form ytor och konturer</a:t>
            </a:r>
            <a:endParaRPr lang="sv-SE" dirty="0"/>
          </a:p>
        </p:txBody>
      </p:sp>
      <p:pic>
        <p:nvPicPr>
          <p:cNvPr id="21" name="Bildplatzhalter 20" descr="TC64-DIGILOG.jp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/>
          <a:srcRect l="6" r="6"/>
          <a:stretch>
            <a:fillRect/>
          </a:stretch>
        </p:blipFill>
        <p:spPr/>
      </p:pic>
      <p:pic>
        <p:nvPicPr>
          <p:cNvPr id="15" name="Bildplatzhalter 14" descr="TC76-DIGILOG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rcRect t="62" b="62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22</a:t>
            </a:fld>
            <a:endParaRPr lang="en-GB" noProof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Touch Probes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4880992" y="1907307"/>
            <a:ext cx="4824536" cy="38884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dirty="0" smtClean="0"/>
              <a:t>Tids- och kostnadsbesparingar på grund av snabba mätningar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Touch tålig även med kylvätska</a:t>
            </a:r>
          </a:p>
          <a:p>
            <a:pPr>
              <a:spcAft>
                <a:spcPts val="600"/>
              </a:spcAft>
            </a:pPr>
            <a:r>
              <a:rPr lang="sv-SE" dirty="0" err="1" smtClean="0">
                <a:solidFill>
                  <a:srgbClr val="C00000"/>
                </a:solidFill>
              </a:rPr>
              <a:t>Icke-lobing</a:t>
            </a:r>
            <a:r>
              <a:rPr lang="sv-SE" dirty="0" smtClean="0">
                <a:solidFill>
                  <a:srgbClr val="C00000"/>
                </a:solidFill>
              </a:rPr>
              <a:t> touch egenskaper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Inga falska signal vid hög acceleration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Inget driftstopp på grund av slitage av prober</a:t>
            </a:r>
          </a:p>
          <a:p>
            <a:pPr marL="180975" lvl="1">
              <a:spcAft>
                <a:spcPts val="600"/>
              </a:spcAft>
              <a:buFont typeface="Calibri" pitchFamily="34" charset="0"/>
              <a:buChar char="&gt;"/>
            </a:pPr>
            <a:r>
              <a:rPr lang="sv-SE" dirty="0" smtClean="0"/>
              <a:t>Inget regelbundet underhåll</a:t>
            </a:r>
          </a:p>
        </p:txBody>
      </p:sp>
      <p:pic>
        <p:nvPicPr>
          <p:cNvPr id="17" name="Bildplatzhalter 16" descr="Touch Probe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en-US" dirty="0" smtClean="0"/>
              <a:t>Blum Touch Probes: </a:t>
            </a:r>
            <a:r>
              <a:rPr lang="sv-SE" dirty="0" smtClean="0"/>
              <a:t>Fördelar</a:t>
            </a:r>
            <a:endParaRPr lang="sv-S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  </a:t>
            </a:r>
            <a:fld id="{987EB37C-BA4F-499D-AD95-C4BD37111CBD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Touch Probes</a:t>
            </a:r>
            <a:endParaRPr lang="en-US" dirty="0"/>
          </a:p>
        </p:txBody>
      </p:sp>
      <p:pic>
        <p:nvPicPr>
          <p:cNvPr id="13" name="Bildplatzhalter 20" descr="Taster_All_D.jpg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/>
          <a:srcRect l="5" r="5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 descr="FormCont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707" y="4431779"/>
            <a:ext cx="324000" cy="324000"/>
          </a:xfrm>
          <a:prstGeom prst="rect">
            <a:avLst/>
          </a:prstGeom>
        </p:spPr>
      </p:pic>
      <p:pic>
        <p:nvPicPr>
          <p:cNvPr id="35" name="Bildplatzhalter 33" descr="LaserControl.emf"/>
          <p:cNvPicPr>
            <a:picLocks noChangeAspect="1"/>
          </p:cNvPicPr>
          <p:nvPr/>
        </p:nvPicPr>
        <p:blipFill>
          <a:blip r:embed="rId3" cstate="print"/>
          <a:srcRect t="1064" b="1064"/>
          <a:stretch>
            <a:fillRect/>
          </a:stretch>
        </p:blipFill>
        <p:spPr>
          <a:xfrm>
            <a:off x="4981425" y="1895722"/>
            <a:ext cx="324000" cy="324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r>
              <a:rPr lang="sv-SE" dirty="0" smtClean="0"/>
              <a:t>Verktygsmätning</a:t>
            </a:r>
            <a:endParaRPr lang="sv-S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24</a:t>
            </a:fld>
            <a:endParaRPr lang="en-GB" noProof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Produktgrupper</a:t>
            </a:r>
            <a:endParaRPr lang="sv-SE" dirty="0"/>
          </a:p>
        </p:txBody>
      </p:sp>
      <p:sp>
        <p:nvSpPr>
          <p:cNvPr id="30" name="Inhaltsplatzhalter 39"/>
          <p:cNvSpPr txBox="1">
            <a:spLocks/>
          </p:cNvSpPr>
          <p:nvPr/>
        </p:nvSpPr>
        <p:spPr bwMode="auto">
          <a:xfrm>
            <a:off x="5418956" y="1878732"/>
            <a:ext cx="2702396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LaserControl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pic>
        <p:nvPicPr>
          <p:cNvPr id="37" name="Grafik 36" descr="Bore Gauges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9514" y="4984601"/>
            <a:ext cx="324000" cy="324000"/>
          </a:xfrm>
          <a:prstGeom prst="rect">
            <a:avLst/>
          </a:prstGeom>
        </p:spPr>
      </p:pic>
      <p:pic>
        <p:nvPicPr>
          <p:cNvPr id="40" name="Grafik 39" descr="Special Measuring Systems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9514" y="5526757"/>
            <a:ext cx="324000" cy="324000"/>
          </a:xfrm>
          <a:prstGeom prst="rect">
            <a:avLst/>
          </a:prstGeom>
        </p:spPr>
      </p:pic>
      <p:pic>
        <p:nvPicPr>
          <p:cNvPr id="41" name="Grafik 40" descr="Tool Setting Probes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9515" y="2449463"/>
            <a:ext cx="324000" cy="331044"/>
          </a:xfrm>
          <a:prstGeom prst="rect">
            <a:avLst/>
          </a:prstGeom>
        </p:spPr>
      </p:pic>
      <p:pic>
        <p:nvPicPr>
          <p:cNvPr id="42" name="Grafik 41" descr="Touch Probes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9515" y="3908673"/>
            <a:ext cx="324000" cy="324000"/>
          </a:xfrm>
          <a:prstGeom prst="rect">
            <a:avLst/>
          </a:prstGeom>
        </p:spPr>
      </p:pic>
      <p:pic>
        <p:nvPicPr>
          <p:cNvPr id="25" name="Grafik 24" descr="Workpiece Measurem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2274" y="3287596"/>
            <a:ext cx="360000" cy="360000"/>
          </a:xfrm>
          <a:prstGeom prst="rect">
            <a:avLst/>
          </a:prstGeom>
        </p:spPr>
      </p:pic>
      <p:sp>
        <p:nvSpPr>
          <p:cNvPr id="26" name="Titel 10"/>
          <p:cNvSpPr txBox="1">
            <a:spLocks/>
          </p:cNvSpPr>
          <p:nvPr/>
        </p:nvSpPr>
        <p:spPr>
          <a:xfrm>
            <a:off x="4867275" y="3284984"/>
            <a:ext cx="2664296" cy="369332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lvl="0" defTabSz="957174" eaLnBrk="0" hangingPunct="0">
              <a:defRPr/>
            </a:pPr>
            <a:r>
              <a:rPr lang="sv-SE" sz="1800" kern="0" dirty="0" smtClean="0">
                <a:solidFill>
                  <a:srgbClr val="4B575F"/>
                </a:solidFill>
                <a:latin typeface="Calibri"/>
              </a:rPr>
              <a:t>Arbetsstyckemätning</a:t>
            </a:r>
            <a:endParaRPr lang="sv-SE" sz="1800" kern="0" dirty="0">
              <a:solidFill>
                <a:srgbClr val="4B575F"/>
              </a:solidFill>
            </a:endParaRPr>
          </a:p>
        </p:txBody>
      </p:sp>
      <p:pic>
        <p:nvPicPr>
          <p:cNvPr id="34" name="Bildplatzhalter 22" descr="Tool Measurement.png"/>
          <p:cNvPicPr>
            <a:picLocks noGrp="1" noChangeAspect="1"/>
          </p:cNvPicPr>
          <p:nvPr>
            <p:ph type="pic" sz="quarter" idx="23"/>
          </p:nvPr>
        </p:nvPicPr>
        <p:blipFill>
          <a:blip r:embed="rId10" cstate="print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4" name="Picture 2" descr="U:\MARKETING\06_PP_Praesentationen\00_Blum-Novotest (Firmendarstellung)\02_Messkomponenten\Bilder\FormControl\hoch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11" cstate="print"/>
          <a:srcRect l="19" r="1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3" name="Inhaltsplatzhalter 39"/>
          <p:cNvSpPr txBox="1">
            <a:spLocks/>
          </p:cNvSpPr>
          <p:nvPr/>
        </p:nvSpPr>
        <p:spPr bwMode="auto">
          <a:xfrm>
            <a:off x="5432673" y="2444130"/>
            <a:ext cx="3672408" cy="3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de-DE" sz="1600" b="0" kern="0" dirty="0" smtClean="0">
                <a:solidFill>
                  <a:srgbClr val="4B575F"/>
                </a:solidFill>
                <a:latin typeface="Calibri"/>
              </a:rPr>
              <a:t>Tool Setting </a:t>
            </a: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Probes</a:t>
            </a:r>
          </a:p>
        </p:txBody>
      </p:sp>
      <p:sp>
        <p:nvSpPr>
          <p:cNvPr id="33" name="Inhaltsplatzhalter 39"/>
          <p:cNvSpPr txBox="1">
            <a:spLocks/>
          </p:cNvSpPr>
          <p:nvPr/>
        </p:nvSpPr>
        <p:spPr bwMode="auto">
          <a:xfrm>
            <a:off x="5427340" y="3887713"/>
            <a:ext cx="3672408" cy="36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Touch Probes</a:t>
            </a:r>
          </a:p>
        </p:txBody>
      </p:sp>
      <p:sp>
        <p:nvSpPr>
          <p:cNvPr id="36" name="Inhaltsplatzhalter 39"/>
          <p:cNvSpPr txBox="1">
            <a:spLocks/>
          </p:cNvSpPr>
          <p:nvPr/>
        </p:nvSpPr>
        <p:spPr bwMode="auto">
          <a:xfrm>
            <a:off x="5418956" y="4399012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kern="0" dirty="0" smtClean="0">
                <a:solidFill>
                  <a:srgbClr val="4B575F"/>
                </a:solidFill>
                <a:latin typeface="Calibri"/>
              </a:rPr>
              <a:t>FormControl</a:t>
            </a:r>
            <a:endParaRPr lang="sv-SE" sz="140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39" name="Inhaltsplatzhalter 39"/>
          <p:cNvSpPr txBox="1">
            <a:spLocks/>
          </p:cNvSpPr>
          <p:nvPr/>
        </p:nvSpPr>
        <p:spPr bwMode="auto">
          <a:xfrm>
            <a:off x="5418956" y="4950693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Bore Gauges/Hål tolkning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43" name="Inhaltsplatzhalter 39"/>
          <p:cNvSpPr txBox="1">
            <a:spLocks/>
          </p:cNvSpPr>
          <p:nvPr/>
        </p:nvSpPr>
        <p:spPr bwMode="auto">
          <a:xfrm>
            <a:off x="5423148" y="5492849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Speciella Mätsystem</a:t>
            </a:r>
            <a:endParaRPr lang="sv-SE" sz="1400" b="0" kern="0" dirty="0" smtClean="0">
              <a:solidFill>
                <a:srgbClr val="4B575F"/>
              </a:solidFill>
              <a:latin typeface="Calibri"/>
            </a:endParaRPr>
          </a:p>
          <a:p>
            <a:pPr marL="180975" lvl="0" indent="-180975" defTabSz="955675" eaLnBrk="0" hangingPunct="0">
              <a:spcBef>
                <a:spcPct val="20000"/>
              </a:spcBef>
            </a:pPr>
            <a:endParaRPr lang="de-DE" sz="1400" b="0" kern="0" dirty="0">
              <a:solidFill>
                <a:srgbClr val="4B575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noProof="0" dirty="0" smtClean="0"/>
              <a:t>Inspektion av arbetsstycken i </a:t>
            </a:r>
            <a:r>
              <a:rPr lang="sv-SE" noProof="0" dirty="0" smtClean="0">
                <a:solidFill>
                  <a:schemeClr val="bg1"/>
                </a:solidFill>
              </a:rPr>
              <a:t>bearbetnings centrum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Mätning och utvärdering av standard geometrier och fri-form ytor.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Korrigering av fastspännings fel genom integrerad justerings funktion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Upptäcka bearbetnings fel under processen</a:t>
            </a:r>
          </a:p>
          <a:p>
            <a:pPr>
              <a:spcAft>
                <a:spcPts val="600"/>
              </a:spcAft>
            </a:pPr>
            <a:r>
              <a:rPr lang="sv-SE" noProof="0" dirty="0" smtClean="0"/>
              <a:t>Minskning </a:t>
            </a:r>
            <a:r>
              <a:rPr lang="sv-SE" dirty="0" smtClean="0"/>
              <a:t>av vilotider vid </a:t>
            </a:r>
            <a:r>
              <a:rPr lang="sv-SE" noProof="0" dirty="0" smtClean="0"/>
              <a:t>engångs kalibrering</a:t>
            </a:r>
            <a:endParaRPr lang="sv-SE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sv-SE" dirty="0" smtClean="0"/>
              <a:t>Användningsområde</a:t>
            </a:r>
            <a:endParaRPr lang="sv-S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  </a:t>
            </a:r>
            <a:fld id="{987EB37C-BA4F-499D-AD95-C4BD37111CBD}" type="slidenum">
              <a:rPr lang="en-GB" noProof="0" smtClean="0"/>
              <a:pPr/>
              <a:t>25</a:t>
            </a:fld>
            <a:endParaRPr lang="en-GB" noProof="0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FormControl</a:t>
            </a:r>
            <a:endParaRPr lang="en-US" dirty="0"/>
          </a:p>
        </p:txBody>
      </p:sp>
      <p:grpSp>
        <p:nvGrpSpPr>
          <p:cNvPr id="2" name="Gruppieren 31"/>
          <p:cNvGrpSpPr/>
          <p:nvPr/>
        </p:nvGrpSpPr>
        <p:grpSpPr>
          <a:xfrm>
            <a:off x="4970252" y="4509120"/>
            <a:ext cx="3727164" cy="432048"/>
            <a:chOff x="4970252" y="5013176"/>
            <a:chExt cx="3727164" cy="432048"/>
          </a:xfrm>
        </p:grpSpPr>
        <p:sp>
          <p:nvSpPr>
            <p:cNvPr id="30" name="Abgerundetes Rechteck 29"/>
            <p:cNvSpPr/>
            <p:nvPr/>
          </p:nvSpPr>
          <p:spPr bwMode="auto">
            <a:xfrm>
              <a:off x="4970252" y="5013176"/>
              <a:ext cx="3727164" cy="432048"/>
            </a:xfrm>
            <a:prstGeom prst="roundRect">
              <a:avLst/>
            </a:prstGeom>
            <a:solidFill>
              <a:srgbClr val="ECEDED"/>
            </a:solidFill>
            <a:ln w="6350" cap="flat" cmpd="sng" algn="ctr">
              <a:solidFill>
                <a:srgbClr val="4B57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680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01688" lvl="0"/>
              <a:r>
                <a:rPr lang="sv-SE" sz="1600" dirty="0" smtClean="0">
                  <a:solidFill>
                    <a:srgbClr val="4B575F"/>
                  </a:solidFill>
                  <a:latin typeface="Calibri"/>
                </a:rPr>
                <a:t>Mätning med ett musklick</a:t>
              </a:r>
              <a:endParaRPr lang="sv-SE" sz="1800" dirty="0" smtClean="0"/>
            </a:p>
          </p:txBody>
        </p:sp>
        <p:sp>
          <p:nvSpPr>
            <p:cNvPr id="31" name="Pfeil nach rechts 30"/>
            <p:cNvSpPr/>
            <p:nvPr/>
          </p:nvSpPr>
          <p:spPr bwMode="auto">
            <a:xfrm>
              <a:off x="5114268" y="5093810"/>
              <a:ext cx="540000" cy="285752"/>
            </a:xfrm>
            <a:prstGeom prst="rightArrow">
              <a:avLst/>
            </a:prstGeom>
            <a:solidFill>
              <a:srgbClr val="4B575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4" name="Bildplatzhalter 16" descr="FormControl.png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Bildplatzhalter 21" descr="FormControl_Rendering.jpg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/>
          <a:srcRect l="19" r="1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FormControl.png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sv-SE" dirty="0" smtClean="0"/>
              <a:t>Programvara för </a:t>
            </a:r>
            <a:r>
              <a:rPr lang="sv-SE" noProof="0" dirty="0" smtClean="0"/>
              <a:t>FormControl mätning</a:t>
            </a:r>
            <a:endParaRPr lang="sv-SE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sv-SE" dirty="0" smtClean="0"/>
              <a:t>Tidig upptäckt av fel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bg1"/>
                </a:solidFill>
              </a:rPr>
              <a:t>Uppsättnings fel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Felaktiga fräsnings parametrar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Felaktiga verktygs dimensioner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Felaktig verktygs orientering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Slitage på verktyget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Termisk maskin drift</a:t>
            </a:r>
            <a:endParaRPr lang="sv-SE" dirty="0"/>
          </a:p>
        </p:txBody>
      </p:sp>
      <p:pic>
        <p:nvPicPr>
          <p:cNvPr id="21" name="Bildplatzhalter 20" descr="Bild1.jp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/>
          <a:srcRect l="33" r="33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26</a:t>
            </a:fld>
            <a:endParaRPr lang="en-GB" noProof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FormControl</a:t>
            </a:r>
            <a:endParaRPr lang="en-US" dirty="0"/>
          </a:p>
        </p:txBody>
      </p:sp>
      <p:pic>
        <p:nvPicPr>
          <p:cNvPr id="1026" name="Picture 2" descr="U:\MARKETING\06_PP_Praesentationen\00_Blum-Novotest (Firmendarstellung)\02_Messkomponenten\Bilder\FormControl\Messprotokoll_EN.jpg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5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 descr="FormCont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707" y="4431779"/>
            <a:ext cx="324000" cy="324000"/>
          </a:xfrm>
          <a:prstGeom prst="rect">
            <a:avLst/>
          </a:prstGeom>
        </p:spPr>
      </p:pic>
      <p:pic>
        <p:nvPicPr>
          <p:cNvPr id="35" name="Bildplatzhalter 33" descr="LaserControl.emf"/>
          <p:cNvPicPr>
            <a:picLocks noChangeAspect="1"/>
          </p:cNvPicPr>
          <p:nvPr/>
        </p:nvPicPr>
        <p:blipFill>
          <a:blip r:embed="rId3" cstate="print"/>
          <a:srcRect t="1064" b="1064"/>
          <a:stretch>
            <a:fillRect/>
          </a:stretch>
        </p:blipFill>
        <p:spPr>
          <a:xfrm>
            <a:off x="4981425" y="1895722"/>
            <a:ext cx="324000" cy="324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r>
              <a:rPr lang="sv-SE" dirty="0" smtClean="0"/>
              <a:t>Verktygsmätning</a:t>
            </a:r>
            <a:endParaRPr lang="sv-S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27</a:t>
            </a:fld>
            <a:endParaRPr lang="en-GB" noProof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Produktgrupper</a:t>
            </a:r>
            <a:endParaRPr lang="sv-SE" dirty="0"/>
          </a:p>
        </p:txBody>
      </p:sp>
      <p:sp>
        <p:nvSpPr>
          <p:cNvPr id="30" name="Inhaltsplatzhalter 39"/>
          <p:cNvSpPr txBox="1">
            <a:spLocks/>
          </p:cNvSpPr>
          <p:nvPr/>
        </p:nvSpPr>
        <p:spPr bwMode="auto">
          <a:xfrm>
            <a:off x="5418956" y="1878732"/>
            <a:ext cx="2702396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LaserControl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pic>
        <p:nvPicPr>
          <p:cNvPr id="37" name="Grafik 36" descr="Bore Gauges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9514" y="4984601"/>
            <a:ext cx="324000" cy="324000"/>
          </a:xfrm>
          <a:prstGeom prst="rect">
            <a:avLst/>
          </a:prstGeom>
        </p:spPr>
      </p:pic>
      <p:pic>
        <p:nvPicPr>
          <p:cNvPr id="40" name="Grafik 39" descr="Special Measuring Systems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9514" y="5526757"/>
            <a:ext cx="324000" cy="324000"/>
          </a:xfrm>
          <a:prstGeom prst="rect">
            <a:avLst/>
          </a:prstGeom>
        </p:spPr>
      </p:pic>
      <p:pic>
        <p:nvPicPr>
          <p:cNvPr id="41" name="Grafik 40" descr="Tool Setting Probes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9515" y="2449463"/>
            <a:ext cx="324000" cy="331044"/>
          </a:xfrm>
          <a:prstGeom prst="rect">
            <a:avLst/>
          </a:prstGeom>
        </p:spPr>
      </p:pic>
      <p:pic>
        <p:nvPicPr>
          <p:cNvPr id="42" name="Grafik 41" descr="Touch Probes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9515" y="3908673"/>
            <a:ext cx="324000" cy="324000"/>
          </a:xfrm>
          <a:prstGeom prst="rect">
            <a:avLst/>
          </a:prstGeom>
        </p:spPr>
      </p:pic>
      <p:pic>
        <p:nvPicPr>
          <p:cNvPr id="25" name="Grafik 24" descr="Workpiece Measurem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2274" y="3287596"/>
            <a:ext cx="360000" cy="360000"/>
          </a:xfrm>
          <a:prstGeom prst="rect">
            <a:avLst/>
          </a:prstGeom>
        </p:spPr>
      </p:pic>
      <p:sp>
        <p:nvSpPr>
          <p:cNvPr id="26" name="Titel 10"/>
          <p:cNvSpPr txBox="1">
            <a:spLocks/>
          </p:cNvSpPr>
          <p:nvPr/>
        </p:nvSpPr>
        <p:spPr>
          <a:xfrm>
            <a:off x="4867275" y="3284984"/>
            <a:ext cx="2664296" cy="369332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lvl="0" defTabSz="957174" eaLnBrk="0" hangingPunct="0">
              <a:defRPr/>
            </a:pPr>
            <a:r>
              <a:rPr lang="sv-SE" sz="1800" kern="0" dirty="0" smtClean="0">
                <a:solidFill>
                  <a:srgbClr val="4B575F"/>
                </a:solidFill>
                <a:latin typeface="Calibri"/>
              </a:rPr>
              <a:t>Arbetsstyckemätning</a:t>
            </a:r>
            <a:endParaRPr lang="sv-SE" sz="1800" kern="0" dirty="0">
              <a:solidFill>
                <a:srgbClr val="4B575F"/>
              </a:solidFill>
            </a:endParaRPr>
          </a:p>
        </p:txBody>
      </p:sp>
      <p:pic>
        <p:nvPicPr>
          <p:cNvPr id="34" name="Bildplatzhalter 22" descr="Tool Measurement.png"/>
          <p:cNvPicPr>
            <a:picLocks noGrp="1" noChangeAspect="1"/>
          </p:cNvPicPr>
          <p:nvPr>
            <p:ph type="pic" sz="quarter" idx="23"/>
          </p:nvPr>
        </p:nvPicPr>
        <p:blipFill>
          <a:blip r:embed="rId10" cstate="print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3" name="Picture 2" descr="U:\MARKETING\06_PP_Praesentationen\00_Blum-Novotest (Firmendarstellung)\02_Messkomponenten\Bilder\BoreGauge\BG60_Rendering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11" cstate="print"/>
          <a:srcRect l="19" r="1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3" name="Inhaltsplatzhalter 39"/>
          <p:cNvSpPr txBox="1">
            <a:spLocks/>
          </p:cNvSpPr>
          <p:nvPr/>
        </p:nvSpPr>
        <p:spPr bwMode="auto">
          <a:xfrm>
            <a:off x="5432673" y="2444130"/>
            <a:ext cx="3672408" cy="3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Tool Setting Probes</a:t>
            </a:r>
          </a:p>
        </p:txBody>
      </p:sp>
      <p:sp>
        <p:nvSpPr>
          <p:cNvPr id="24" name="Inhaltsplatzhalter 39"/>
          <p:cNvSpPr txBox="1">
            <a:spLocks/>
          </p:cNvSpPr>
          <p:nvPr/>
        </p:nvSpPr>
        <p:spPr bwMode="auto">
          <a:xfrm>
            <a:off x="5427340" y="3887713"/>
            <a:ext cx="3672408" cy="36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Touch Probes</a:t>
            </a:r>
          </a:p>
        </p:txBody>
      </p:sp>
      <p:sp>
        <p:nvSpPr>
          <p:cNvPr id="36" name="Inhaltsplatzhalter 39"/>
          <p:cNvSpPr txBox="1">
            <a:spLocks/>
          </p:cNvSpPr>
          <p:nvPr/>
        </p:nvSpPr>
        <p:spPr bwMode="auto">
          <a:xfrm>
            <a:off x="5418956" y="4399012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FormControl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39" name="Inhaltsplatzhalter 39"/>
          <p:cNvSpPr txBox="1">
            <a:spLocks/>
          </p:cNvSpPr>
          <p:nvPr/>
        </p:nvSpPr>
        <p:spPr bwMode="auto">
          <a:xfrm>
            <a:off x="5418956" y="4950693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kern="0" dirty="0" smtClean="0">
                <a:solidFill>
                  <a:srgbClr val="4B575F"/>
                </a:solidFill>
                <a:latin typeface="Calibri"/>
              </a:rPr>
              <a:t>Bore Gauges/Hål tolkning</a:t>
            </a:r>
            <a:endParaRPr lang="sv-SE" sz="140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43" name="Inhaltsplatzhalter 39"/>
          <p:cNvSpPr txBox="1">
            <a:spLocks/>
          </p:cNvSpPr>
          <p:nvPr/>
        </p:nvSpPr>
        <p:spPr bwMode="auto">
          <a:xfrm>
            <a:off x="5423148" y="5492849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Speciella Mätsystem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dirty="0" smtClean="0"/>
              <a:t>Kvalitets övervakning </a:t>
            </a:r>
            <a:r>
              <a:rPr lang="sv-SE" dirty="0" smtClean="0">
                <a:solidFill>
                  <a:schemeClr val="bg1"/>
                </a:solidFill>
              </a:rPr>
              <a:t>av hålen i högproduktiva</a:t>
            </a:r>
            <a:r>
              <a:rPr lang="sv-SE" dirty="0" smtClean="0"/>
              <a:t> massproduktioner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Styra produktionsprocessen i en sluten process kedja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Obemannad produktion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Mätsystem för styrning av mekatroniska verktyg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Eliminering av kostsamma post-process mätstationer</a:t>
            </a:r>
            <a:endParaRPr lang="sv-S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sv-SE" dirty="0" smtClean="0"/>
              <a:t>Användningsområde</a:t>
            </a:r>
            <a:endParaRPr lang="sv-S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Bore Gauges/Hål tolkning</a:t>
            </a:r>
            <a:endParaRPr lang="sv-SE" dirty="0"/>
          </a:p>
        </p:txBody>
      </p:sp>
      <p:grpSp>
        <p:nvGrpSpPr>
          <p:cNvPr id="2" name="Gruppieren 31"/>
          <p:cNvGrpSpPr/>
          <p:nvPr/>
        </p:nvGrpSpPr>
        <p:grpSpPr>
          <a:xfrm>
            <a:off x="4970252" y="4437112"/>
            <a:ext cx="4159212" cy="576064"/>
            <a:chOff x="4970252" y="5013176"/>
            <a:chExt cx="4159212" cy="576064"/>
          </a:xfrm>
        </p:grpSpPr>
        <p:sp>
          <p:nvSpPr>
            <p:cNvPr id="30" name="Abgerundetes Rechteck 29"/>
            <p:cNvSpPr/>
            <p:nvPr/>
          </p:nvSpPr>
          <p:spPr bwMode="auto">
            <a:xfrm>
              <a:off x="4970252" y="5013176"/>
              <a:ext cx="4159212" cy="576064"/>
            </a:xfrm>
            <a:prstGeom prst="roundRect">
              <a:avLst/>
            </a:prstGeom>
            <a:solidFill>
              <a:srgbClr val="ECEDED"/>
            </a:solidFill>
            <a:ln w="6350" cap="flat" cmpd="sng" algn="ctr">
              <a:solidFill>
                <a:srgbClr val="4B57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680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01688"/>
              <a:r>
                <a:rPr lang="sv-SE" sz="1600" dirty="0" smtClean="0">
                  <a:solidFill>
                    <a:srgbClr val="4B575F"/>
                  </a:solidFill>
                  <a:latin typeface="Calibri"/>
                </a:rPr>
                <a:t>Ökad processkontroll vid maskinvaruoberoende</a:t>
              </a:r>
              <a:endParaRPr lang="en-GB" sz="1800" dirty="0" smtClean="0"/>
            </a:p>
          </p:txBody>
        </p:sp>
        <p:sp>
          <p:nvSpPr>
            <p:cNvPr id="31" name="Pfeil nach rechts 30"/>
            <p:cNvSpPr/>
            <p:nvPr/>
          </p:nvSpPr>
          <p:spPr bwMode="auto">
            <a:xfrm>
              <a:off x="5114268" y="5160485"/>
              <a:ext cx="540000" cy="285752"/>
            </a:xfrm>
            <a:prstGeom prst="rightArrow">
              <a:avLst/>
            </a:prstGeom>
            <a:solidFill>
              <a:srgbClr val="4B575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Bildplatzhalter 16" descr="Bore Gauges.emf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173" name="Picture 5" descr="U:\MARKETING\06_PP_Praesentationen\00_Blum-Novotest (Firmendarstellung)\02_Messkomponenten\Bilder\BoreGauge\BG60_h_GE_Jenbacher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4" cstate="print"/>
          <a:srcRect l="21" r="2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4880992" y="1907307"/>
            <a:ext cx="4896544" cy="38884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Maskin oberoende </a:t>
            </a:r>
            <a:r>
              <a:rPr lang="sv-SE" dirty="0" smtClean="0">
                <a:solidFill>
                  <a:schemeClr val="bg1"/>
                </a:solidFill>
              </a:rPr>
              <a:t>RC bore gauge/hål tolkning för kvalitetsövervakning </a:t>
            </a:r>
            <a:r>
              <a:rPr lang="sv-SE" dirty="0" smtClean="0">
                <a:solidFill>
                  <a:srgbClr val="FF0000"/>
                </a:solidFill>
              </a:rPr>
              <a:t>of </a:t>
            </a:r>
            <a:r>
              <a:rPr lang="sv-SE" dirty="0" err="1" smtClean="0">
                <a:solidFill>
                  <a:srgbClr val="FF0000"/>
                </a:solidFill>
              </a:rPr>
              <a:t>tightly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tolerated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fits</a:t>
            </a:r>
            <a:endParaRPr lang="sv-SE" dirty="0" smtClean="0">
              <a:solidFill>
                <a:srgbClr val="FF0000"/>
              </a:solidFill>
            </a:endParaRPr>
          </a:p>
          <a:p>
            <a:endParaRPr lang="sv-SE" dirty="0" smtClean="0"/>
          </a:p>
          <a:p>
            <a:r>
              <a:rPr lang="sv-SE" dirty="0" smtClean="0"/>
              <a:t>Användning: högproduktiva fleroperationsmaskiner i bearbetnings centrat eller transportlinjer vid produktion av motorer, ventiler eller kompressorer</a:t>
            </a:r>
          </a:p>
          <a:p>
            <a:r>
              <a:rPr lang="sv-SE" dirty="0" smtClean="0"/>
              <a:t>Automatisk mätning av hålen</a:t>
            </a:r>
          </a:p>
          <a:p>
            <a:r>
              <a:rPr lang="sv-SE" dirty="0" smtClean="0"/>
              <a:t>Omedelbar processtyrning p.g.a. beräkningar av verktygskompenseringsvärden</a:t>
            </a:r>
          </a:p>
          <a:p>
            <a:r>
              <a:rPr lang="sv-SE" dirty="0" smtClean="0"/>
              <a:t>Mätanordning för styrning av mekatroniska verktyg</a:t>
            </a:r>
            <a:endParaRPr lang="sv-SE" dirty="0"/>
          </a:p>
        </p:txBody>
      </p:sp>
      <p:pic>
        <p:nvPicPr>
          <p:cNvPr id="17" name="Bildplatzhalter 16" descr="Bore Gauge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BG60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  </a:t>
            </a:r>
            <a:fld id="{987EB37C-BA4F-499D-AD95-C4BD37111CBD}" type="slidenum">
              <a:rPr lang="en-GB" noProof="0" smtClean="0"/>
              <a:pPr/>
              <a:t>29</a:t>
            </a:fld>
            <a:endParaRPr lang="en-GB" noProof="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Bore Gauges/Hål tolkning</a:t>
            </a:r>
            <a:endParaRPr lang="sv-SE" dirty="0"/>
          </a:p>
        </p:txBody>
      </p:sp>
      <p:pic>
        <p:nvPicPr>
          <p:cNvPr id="6146" name="Picture 2" descr="U:\MARKETING\06_PP_Praesentationen\00_Blum-Novotest (Firmendarstellung)\02_Messkomponenten\Bilder\BoreGauge\BG60_mit_Messdorn_hoch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4" cstate="print"/>
          <a:srcRect l="21" r="2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U:\MARKETING\06_PP_Praesentationen\00_Blum-Novotest (Firmendarstellung)\02_Messkomponenten\Bilder\LaserControl\LaserControl 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089" y="1985774"/>
            <a:ext cx="2430000" cy="3240000"/>
          </a:xfrm>
          <a:prstGeom prst="rect">
            <a:avLst/>
          </a:prstGeom>
          <a:noFill/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Produktion metrologi</a:t>
            </a:r>
            <a:endParaRPr lang="sv-S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8" name="Titel 11"/>
          <p:cNvSpPr txBox="1">
            <a:spLocks/>
          </p:cNvSpPr>
          <p:nvPr/>
        </p:nvSpPr>
        <p:spPr>
          <a:xfrm>
            <a:off x="1928664" y="1249710"/>
            <a:ext cx="5760639" cy="432000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algn="ctr" defTabSz="957174" eaLnBrk="0" hangingPunct="0">
              <a:defRPr/>
            </a:pPr>
            <a:r>
              <a:rPr lang="sv-SE" sz="1800" kern="0" dirty="0" smtClean="0">
                <a:solidFill>
                  <a:srgbClr val="4B575F"/>
                </a:solidFill>
                <a:latin typeface="+mj-lt"/>
                <a:ea typeface="+mj-ea"/>
                <a:cs typeface="+mj-cs"/>
              </a:rPr>
              <a:t>Process - integrerad mätning på maskin verktyg</a:t>
            </a:r>
            <a:endParaRPr kumimoji="0" lang="sv-SE" sz="1800" b="1" i="0" u="none" strike="noStrike" kern="0" cap="none" spc="0" normalizeH="0" baseline="0" dirty="0">
              <a:ln>
                <a:noFill/>
              </a:ln>
              <a:solidFill>
                <a:srgbClr val="4B57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0"/>
          <p:cNvSpPr txBox="1">
            <a:spLocks/>
          </p:cNvSpPr>
          <p:nvPr/>
        </p:nvSpPr>
        <p:spPr>
          <a:xfrm>
            <a:off x="2423195" y="5426407"/>
            <a:ext cx="2169765" cy="369332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marL="0" marR="0" lvl="0" indent="0" defTabSz="9571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dirty="0" smtClean="0">
                <a:ln>
                  <a:noFill/>
                </a:ln>
                <a:solidFill>
                  <a:srgbClr val="4B57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Verktygsmätning</a:t>
            </a:r>
            <a:endParaRPr kumimoji="0" lang="sv-SE" sz="1800" b="1" i="0" u="none" strike="noStrike" kern="0" cap="none" spc="0" normalizeH="0" baseline="0" dirty="0">
              <a:ln>
                <a:noFill/>
              </a:ln>
              <a:solidFill>
                <a:srgbClr val="4B57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Bildplatzhalter 22" descr="Tool Measurem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28704" y="5433211"/>
            <a:ext cx="360000" cy="360000"/>
          </a:xfrm>
          <a:prstGeom prst="rect">
            <a:avLst/>
          </a:prstGeom>
        </p:spPr>
      </p:pic>
      <p:sp>
        <p:nvSpPr>
          <p:cNvPr id="15" name="Titel 10"/>
          <p:cNvSpPr txBox="1">
            <a:spLocks/>
          </p:cNvSpPr>
          <p:nvPr/>
        </p:nvSpPr>
        <p:spPr>
          <a:xfrm>
            <a:off x="5790617" y="5426407"/>
            <a:ext cx="2618767" cy="369332"/>
          </a:xfrm>
          <a:prstGeom prst="rect">
            <a:avLst/>
          </a:prstGeom>
        </p:spPr>
        <p:txBody>
          <a:bodyPr vert="horz" wrap="square" lIns="90000" tIns="45720" rIns="91440" bIns="45720" rtlCol="0" anchor="t" anchorCtr="0">
            <a:spAutoFit/>
          </a:bodyPr>
          <a:lstStyle/>
          <a:p>
            <a:pPr marL="0" marR="0" lvl="0" indent="0" defTabSz="9571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dirty="0" smtClean="0">
                <a:ln>
                  <a:noFill/>
                </a:ln>
                <a:solidFill>
                  <a:srgbClr val="4B57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Arbetsstyckemätning</a:t>
            </a:r>
            <a:endParaRPr kumimoji="0" lang="sv-SE" sz="1800" b="1" i="0" u="none" strike="noStrike" kern="0" cap="none" spc="0" normalizeH="0" baseline="0" dirty="0">
              <a:ln>
                <a:noFill/>
              </a:ln>
              <a:solidFill>
                <a:srgbClr val="4B57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Grafik 15" descr="Workpiece Measurem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4030" y="5435739"/>
            <a:ext cx="360000" cy="360000"/>
          </a:xfrm>
          <a:prstGeom prst="rect">
            <a:avLst/>
          </a:prstGeom>
        </p:spPr>
      </p:pic>
      <p:pic>
        <p:nvPicPr>
          <p:cNvPr id="2052" name="Picture 4" descr="U:\MARKETING\06_PP_Praesentationen\00_Blum-Novotest (Firmendarstellung)\02_Messkomponenten\Bilder\Messtaster\TC64-DIGILOG_Render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8389" y="1994478"/>
            <a:ext cx="2430687" cy="32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Bore Gauges.emf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en-US" noProof="0" dirty="0" smtClean="0"/>
              <a:t>BG61</a:t>
            </a:r>
            <a:endParaRPr lang="en-US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Skräddarsydd RC </a:t>
            </a:r>
            <a:r>
              <a:rPr lang="sv-SE" dirty="0" smtClean="0">
                <a:solidFill>
                  <a:schemeClr val="bg1"/>
                </a:solidFill>
              </a:rPr>
              <a:t>bore gauge/hål tolknings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mätare för bestämning av flertal specifika borrningar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Extremt snabb mätning med upp till 8 enskilda mät element</a:t>
            </a:r>
          </a:p>
          <a:p>
            <a:r>
              <a:rPr lang="sv-SE" dirty="0" smtClean="0"/>
              <a:t>Mätning av diameter, position, cylindricitet, rundhet och koncentricitet</a:t>
            </a:r>
          </a:p>
          <a:p>
            <a:r>
              <a:rPr lang="sv-SE" dirty="0" smtClean="0"/>
              <a:t>Omedelbar processtyrning på grund av beräkningen av verktygskompenseringsvärden</a:t>
            </a:r>
          </a:p>
          <a:p>
            <a:r>
              <a:rPr lang="sv-SE" dirty="0" smtClean="0"/>
              <a:t>Maskinvaruoberoende mätsystem för mycket noggrann övervakning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  </a:t>
            </a:r>
            <a:fld id="{987EB37C-BA4F-499D-AD95-C4BD37111CBD}" type="slidenum">
              <a:rPr lang="en-GB" noProof="0" smtClean="0"/>
              <a:pPr/>
              <a:t>30</a:t>
            </a:fld>
            <a:endParaRPr lang="en-GB" noProof="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Bore Gauges/Hål tolkning</a:t>
            </a:r>
            <a:endParaRPr lang="sv-SE" dirty="0"/>
          </a:p>
        </p:txBody>
      </p:sp>
      <p:pic>
        <p:nvPicPr>
          <p:cNvPr id="24" name="Bildplatzhalter 23" descr="BG61_langer_Messdorn.jpg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/>
          <a:srcRect t="62" b="62"/>
          <a:stretch>
            <a:fillRect/>
          </a:stretch>
        </p:blipFill>
        <p:spPr/>
      </p:pic>
      <p:pic>
        <p:nvPicPr>
          <p:cNvPr id="8194" name="Picture 2" descr="U:\MARKETING\06_PP_Praesentationen\00_Blum-Novotest (Firmendarstellung)\02_Messkomponenten\Bilder\BoreGauge\BG61_DMG_2827_kl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6" cstate="print"/>
          <a:srcRect l="15" r="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 descr="FormCont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707" y="4431779"/>
            <a:ext cx="324000" cy="324000"/>
          </a:xfrm>
          <a:prstGeom prst="rect">
            <a:avLst/>
          </a:prstGeom>
        </p:spPr>
      </p:pic>
      <p:pic>
        <p:nvPicPr>
          <p:cNvPr id="35" name="Bildplatzhalter 33" descr="LaserControl.emf"/>
          <p:cNvPicPr>
            <a:picLocks noChangeAspect="1"/>
          </p:cNvPicPr>
          <p:nvPr/>
        </p:nvPicPr>
        <p:blipFill>
          <a:blip r:embed="rId3" cstate="print"/>
          <a:srcRect t="1064" b="1064"/>
          <a:stretch>
            <a:fillRect/>
          </a:stretch>
        </p:blipFill>
        <p:spPr>
          <a:xfrm>
            <a:off x="4981425" y="1895722"/>
            <a:ext cx="324000" cy="324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r>
              <a:rPr lang="sv-SE" dirty="0" smtClean="0"/>
              <a:t>Verktygsmätning</a:t>
            </a:r>
            <a:endParaRPr lang="sv-S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31</a:t>
            </a:fld>
            <a:endParaRPr lang="en-GB" noProof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Produktgrupper</a:t>
            </a:r>
            <a:endParaRPr lang="sv-SE" dirty="0"/>
          </a:p>
        </p:txBody>
      </p:sp>
      <p:sp>
        <p:nvSpPr>
          <p:cNvPr id="30" name="Inhaltsplatzhalter 39"/>
          <p:cNvSpPr txBox="1">
            <a:spLocks/>
          </p:cNvSpPr>
          <p:nvPr/>
        </p:nvSpPr>
        <p:spPr bwMode="auto">
          <a:xfrm>
            <a:off x="5418956" y="1878732"/>
            <a:ext cx="2702396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LaserControl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pic>
        <p:nvPicPr>
          <p:cNvPr id="37" name="Grafik 36" descr="Bore Gauges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9514" y="4984601"/>
            <a:ext cx="324000" cy="324000"/>
          </a:xfrm>
          <a:prstGeom prst="rect">
            <a:avLst/>
          </a:prstGeom>
        </p:spPr>
      </p:pic>
      <p:pic>
        <p:nvPicPr>
          <p:cNvPr id="40" name="Grafik 39" descr="Special Measuring Systems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9514" y="5526757"/>
            <a:ext cx="324000" cy="324000"/>
          </a:xfrm>
          <a:prstGeom prst="rect">
            <a:avLst/>
          </a:prstGeom>
        </p:spPr>
      </p:pic>
      <p:pic>
        <p:nvPicPr>
          <p:cNvPr id="41" name="Grafik 40" descr="Tool Setting Probes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9515" y="2449463"/>
            <a:ext cx="324000" cy="331044"/>
          </a:xfrm>
          <a:prstGeom prst="rect">
            <a:avLst/>
          </a:prstGeom>
        </p:spPr>
      </p:pic>
      <p:pic>
        <p:nvPicPr>
          <p:cNvPr id="42" name="Grafik 41" descr="Touch Probes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9515" y="3908673"/>
            <a:ext cx="324000" cy="324000"/>
          </a:xfrm>
          <a:prstGeom prst="rect">
            <a:avLst/>
          </a:prstGeom>
        </p:spPr>
      </p:pic>
      <p:pic>
        <p:nvPicPr>
          <p:cNvPr id="25" name="Grafik 24" descr="Workpiece Measurem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2274" y="3287596"/>
            <a:ext cx="360000" cy="360000"/>
          </a:xfrm>
          <a:prstGeom prst="rect">
            <a:avLst/>
          </a:prstGeom>
        </p:spPr>
      </p:pic>
      <p:sp>
        <p:nvSpPr>
          <p:cNvPr id="26" name="Titel 10"/>
          <p:cNvSpPr txBox="1">
            <a:spLocks/>
          </p:cNvSpPr>
          <p:nvPr/>
        </p:nvSpPr>
        <p:spPr>
          <a:xfrm>
            <a:off x="4867275" y="3284984"/>
            <a:ext cx="2664296" cy="369332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lvl="0" defTabSz="957174" eaLnBrk="0" hangingPunct="0">
              <a:defRPr/>
            </a:pPr>
            <a:r>
              <a:rPr lang="sv-SE" sz="1800" kern="0" dirty="0" smtClean="0">
                <a:solidFill>
                  <a:srgbClr val="4B575F"/>
                </a:solidFill>
                <a:latin typeface="Calibri"/>
              </a:rPr>
              <a:t>Arbetsstyckemätning</a:t>
            </a:r>
            <a:endParaRPr lang="sv-SE" sz="1800" kern="0" dirty="0">
              <a:solidFill>
                <a:srgbClr val="4B575F"/>
              </a:solidFill>
            </a:endParaRPr>
          </a:p>
        </p:txBody>
      </p:sp>
      <p:pic>
        <p:nvPicPr>
          <p:cNvPr id="34" name="Bildplatzhalter 22" descr="Tool Measurement.png"/>
          <p:cNvPicPr>
            <a:picLocks noGrp="1" noChangeAspect="1"/>
          </p:cNvPicPr>
          <p:nvPr>
            <p:ph type="pic" sz="quarter" idx="23"/>
          </p:nvPr>
        </p:nvPicPr>
        <p:blipFill>
          <a:blip r:embed="rId10" cstate="print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4" name="Picture 2" descr="U:\MARKETING\06_PP_Praesentationen\00_Blum-Novotest (Firmendarstellung)\02_Messkomponenten\Bilder\Sondermessgeräte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11" cstate="print"/>
          <a:srcRect l="19" r="1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3" name="Inhaltsplatzhalter 39"/>
          <p:cNvSpPr txBox="1">
            <a:spLocks/>
          </p:cNvSpPr>
          <p:nvPr/>
        </p:nvSpPr>
        <p:spPr bwMode="auto">
          <a:xfrm>
            <a:off x="5432673" y="2444130"/>
            <a:ext cx="3672408" cy="3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Tool Setting Probes</a:t>
            </a:r>
          </a:p>
        </p:txBody>
      </p:sp>
      <p:sp>
        <p:nvSpPr>
          <p:cNvPr id="33" name="Inhaltsplatzhalter 39"/>
          <p:cNvSpPr txBox="1">
            <a:spLocks/>
          </p:cNvSpPr>
          <p:nvPr/>
        </p:nvSpPr>
        <p:spPr bwMode="auto">
          <a:xfrm>
            <a:off x="5427340" y="3887713"/>
            <a:ext cx="3672408" cy="36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Touch Probes</a:t>
            </a:r>
          </a:p>
        </p:txBody>
      </p:sp>
      <p:sp>
        <p:nvSpPr>
          <p:cNvPr id="36" name="Inhaltsplatzhalter 39"/>
          <p:cNvSpPr txBox="1">
            <a:spLocks/>
          </p:cNvSpPr>
          <p:nvPr/>
        </p:nvSpPr>
        <p:spPr bwMode="auto">
          <a:xfrm>
            <a:off x="5418956" y="4399012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FormControl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39" name="Inhaltsplatzhalter 39"/>
          <p:cNvSpPr txBox="1">
            <a:spLocks/>
          </p:cNvSpPr>
          <p:nvPr/>
        </p:nvSpPr>
        <p:spPr bwMode="auto">
          <a:xfrm>
            <a:off x="5418956" y="4950693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Bore Gauges/Hål tolkning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43" name="Inhaltsplatzhalter 39"/>
          <p:cNvSpPr txBox="1">
            <a:spLocks/>
          </p:cNvSpPr>
          <p:nvPr/>
        </p:nvSpPr>
        <p:spPr bwMode="auto">
          <a:xfrm>
            <a:off x="5423148" y="5492849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kern="0" dirty="0" smtClean="0">
                <a:solidFill>
                  <a:srgbClr val="4B575F"/>
                </a:solidFill>
                <a:latin typeface="Calibri"/>
              </a:rPr>
              <a:t>Speciella Mätsystem</a:t>
            </a:r>
            <a:endParaRPr lang="sv-SE" sz="1400" kern="0" dirty="0">
              <a:solidFill>
                <a:srgbClr val="4B575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Special Measuring System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en-US" noProof="0" smtClean="0"/>
              <a:t>TG81</a:t>
            </a:r>
            <a:endParaRPr lang="en-US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Kompakt RC temperatur mätsystem för exakta kompensation av termisk påverkan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Användning: Torr bearbetning eller bearbetning av arbetsstycken med starkt varierande temperaturer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Eventuellt lämplig med andra probera, som arbetsstyckets position eller tryckgivare</a:t>
            </a:r>
          </a:p>
          <a:p>
            <a:r>
              <a:rPr lang="sv-SE" dirty="0" smtClean="0"/>
              <a:t>Upp till åtta sensorer integreras i arbetsstyckets klämanordning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Fastställande</a:t>
            </a:r>
            <a:r>
              <a:rPr lang="sv-SE" dirty="0" smtClean="0"/>
              <a:t> av arbetsstyckets temperatur</a:t>
            </a:r>
            <a:br>
              <a:rPr lang="sv-SE" dirty="0" smtClean="0"/>
            </a:br>
            <a:r>
              <a:rPr lang="sv-SE" dirty="0" smtClean="0">
                <a:solidFill>
                  <a:srgbClr val="FF0000"/>
                </a:solidFill>
              </a:rPr>
              <a:t>under sändnings tid</a:t>
            </a:r>
          </a:p>
        </p:txBody>
      </p:sp>
      <p:pic>
        <p:nvPicPr>
          <p:cNvPr id="21" name="Bildplatzhalter 20" descr="TG81_V1.jp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/>
          <a:srcRect l="1" r="1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32</a:t>
            </a:fld>
            <a:endParaRPr lang="en-GB" noProof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Temperatur </a:t>
            </a:r>
            <a:endParaRPr lang="sv-SE" dirty="0"/>
          </a:p>
        </p:txBody>
      </p:sp>
      <p:pic>
        <p:nvPicPr>
          <p:cNvPr id="15" name="Bildplatzhalter 14" descr="TG81_Einbau.jpg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/>
          <a:srcRect t="2" b="2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Special Measuring Systems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en-US" noProof="0" dirty="0" smtClean="0"/>
              <a:t>IF48</a:t>
            </a:r>
            <a:endParaRPr lang="en-US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Intelligent datainterface för BG-</a:t>
            </a:r>
            <a:r>
              <a:rPr lang="sv-SE" spc="-150" dirty="0" smtClean="0"/>
              <a:t> | </a:t>
            </a:r>
            <a:r>
              <a:rPr lang="sv-SE" dirty="0" err="1" smtClean="0"/>
              <a:t>TC-Serien</a:t>
            </a:r>
            <a:r>
              <a:rPr lang="sv-SE" dirty="0" smtClean="0"/>
              <a:t> and TG81 med anslutning via Ethernet eller </a:t>
            </a:r>
            <a:r>
              <a:rPr lang="sv-SE" dirty="0" err="1" smtClean="0">
                <a:solidFill>
                  <a:srgbClr val="FF0000"/>
                </a:solidFill>
              </a:rPr>
              <a:t>Profibus</a:t>
            </a:r>
            <a:endParaRPr lang="sv-S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v-SE" dirty="0" smtClean="0"/>
          </a:p>
          <a:p>
            <a:r>
              <a:rPr lang="sv-SE" dirty="0" smtClean="0">
                <a:solidFill>
                  <a:srgbClr val="FF0000"/>
                </a:solidFill>
              </a:rPr>
              <a:t>Lednings </a:t>
            </a:r>
            <a:r>
              <a:rPr lang="sv-SE" dirty="0" smtClean="0"/>
              <a:t> mätningar</a:t>
            </a:r>
          </a:p>
          <a:p>
            <a:r>
              <a:rPr lang="sv-SE" dirty="0" smtClean="0"/>
              <a:t>Sparar statistisk och utvärderingar av uppmätta värden</a:t>
            </a:r>
          </a:p>
          <a:p>
            <a:r>
              <a:rPr lang="sv-SE" dirty="0" smtClean="0"/>
              <a:t>Tydlig visning av mätresultaten</a:t>
            </a:r>
          </a:p>
          <a:p>
            <a:r>
              <a:rPr lang="sv-SE" dirty="0" smtClean="0"/>
              <a:t>Automatisk processtyrning genom att överföra mät- och kompensations värdena till maskinstyrning</a:t>
            </a:r>
          </a:p>
        </p:txBody>
      </p:sp>
      <p:pic>
        <p:nvPicPr>
          <p:cNvPr id="12" name="Bildplatzhalter 11" descr="IF48.jp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/>
          <a:srcRect t="34" b="34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33</a:t>
            </a:fld>
            <a:endParaRPr lang="en-GB" noProof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Interface/Gränssnitt</a:t>
            </a:r>
            <a:endParaRPr lang="sv-SE" dirty="0"/>
          </a:p>
        </p:txBody>
      </p:sp>
      <p:pic>
        <p:nvPicPr>
          <p:cNvPr id="1026" name="Picture 2" descr="U:\MARKETING\06_PP_Praesentationen\00_Blum-Novotest (Firmendarstellung)\02_Messkomponenten\Bilder\Interface\Systemübersicht_IF48_EN.png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5" cstate="print"/>
          <a:srcRect l="15" r="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sv-SE" dirty="0" smtClean="0"/>
              <a:t>Internationell service och kvalificerad rådgivning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Användning och utbildning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Utveckling av programvara för speciella applikationer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Montering</a:t>
            </a:r>
            <a:endParaRPr lang="sv-SE" dirty="0" smtClean="0"/>
          </a:p>
          <a:p>
            <a:pPr>
              <a:spcAft>
                <a:spcPts val="600"/>
              </a:spcAft>
            </a:pPr>
            <a:r>
              <a:rPr lang="sv-SE" dirty="0" smtClean="0"/>
              <a:t>Kundspecifika lösningar</a:t>
            </a:r>
            <a:endParaRPr lang="sv-SE" dirty="0"/>
          </a:p>
        </p:txBody>
      </p:sp>
      <p:pic>
        <p:nvPicPr>
          <p:cNvPr id="23" name="Bildplatzhalter 22" descr="Service &amp; Support.png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975" lvl="0" indent="-180975" defTabSz="955675">
              <a:spcBef>
                <a:spcPct val="20000"/>
              </a:spcBef>
            </a:pPr>
            <a:r>
              <a:rPr lang="en-US" dirty="0" smtClean="0"/>
              <a:t>Service &amp; Support</a:t>
            </a:r>
            <a:endParaRPr lang="en-US" sz="160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25" name="Picture 2" descr="U:\MARKETING\06_PP_Praesentationen\00_Blum-Novotest (Firmendarstellung)\02_Messkomponenten\Bilder\Dominik_Service.jpg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4" cstate="print"/>
          <a:srcRect l="19" r="1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34</a:t>
            </a:fld>
            <a:endParaRPr lang="en-GB" noProof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3"/>
          </p:nvPr>
        </p:nvSpPr>
        <p:spPr>
          <a:xfrm>
            <a:off x="5673080" y="404664"/>
            <a:ext cx="3860879" cy="431800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&amp; Support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  </a:t>
            </a:r>
            <a:fld id="{987EB37C-BA4F-499D-AD95-C4BD37111CBD}" type="slidenum">
              <a:rPr lang="en-GB" noProof="0" smtClean="0"/>
              <a:pPr/>
              <a:t>35</a:t>
            </a:fld>
            <a:endParaRPr lang="en-GB" noProof="0" dirty="0"/>
          </a:p>
        </p:txBody>
      </p:sp>
      <p:pic>
        <p:nvPicPr>
          <p:cNvPr id="12" name="Picture 6" descr="U:\MARKETING\06_PP_Praesentationen\00_Blum-Novotest (Firmendarstellung)\02_Messkomponenten\Bilder\Weltkarte_dunkel_17-10-2013-01.png"/>
          <p:cNvPicPr>
            <a:picLocks noChangeAspect="1" noChangeArrowheads="1"/>
          </p:cNvPicPr>
          <p:nvPr/>
        </p:nvPicPr>
        <p:blipFill>
          <a:blip r:embed="rId3" cstate="print"/>
          <a:srcRect l="6" t="11430" r="6" b="8561"/>
          <a:stretch>
            <a:fillRect/>
          </a:stretch>
        </p:blipFill>
        <p:spPr bwMode="auto">
          <a:xfrm>
            <a:off x="992560" y="990253"/>
            <a:ext cx="8052171" cy="4896544"/>
          </a:xfrm>
          <a:prstGeom prst="rect">
            <a:avLst/>
          </a:prstGeom>
          <a:solidFill>
            <a:srgbClr val="DDDDDD"/>
          </a:solidFill>
        </p:spPr>
      </p:pic>
      <p:grpSp>
        <p:nvGrpSpPr>
          <p:cNvPr id="2" name="Gruppieren 12"/>
          <p:cNvGrpSpPr/>
          <p:nvPr/>
        </p:nvGrpSpPr>
        <p:grpSpPr>
          <a:xfrm>
            <a:off x="1069901" y="5084043"/>
            <a:ext cx="2218531" cy="701030"/>
            <a:chOff x="354013" y="5176242"/>
            <a:chExt cx="2218531" cy="701030"/>
          </a:xfrm>
        </p:grpSpPr>
        <p:pic>
          <p:nvPicPr>
            <p:cNvPr id="14" name="Picture 7" descr="U:\MARKETING\06_PP_Praesentationen\00_Blum-Novotest (Firmendarstellung)\02_Messkomponenten\Bilder\Weltkarte_Legend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013" y="5226394"/>
              <a:ext cx="469565" cy="576000"/>
            </a:xfrm>
            <a:prstGeom prst="rect">
              <a:avLst/>
            </a:prstGeom>
            <a:noFill/>
          </p:spPr>
        </p:pic>
        <p:sp>
          <p:nvSpPr>
            <p:cNvPr id="15" name="Inhaltsplatzhalter 17"/>
            <p:cNvSpPr txBox="1">
              <a:spLocks/>
            </p:cNvSpPr>
            <p:nvPr/>
          </p:nvSpPr>
          <p:spPr>
            <a:xfrm>
              <a:off x="628328" y="5176242"/>
              <a:ext cx="1944216" cy="701030"/>
            </a:xfrm>
            <a:prstGeom prst="rect">
              <a:avLst/>
            </a:prstGeom>
          </p:spPr>
          <p:txBody>
            <a:bodyPr vert="horz" lIns="91440" tIns="45720" rIns="91440" bIns="46800" rtlCol="0">
              <a:noAutofit/>
            </a:bodyPr>
            <a:lstStyle/>
            <a:p>
              <a:pPr marL="180975" marR="0" lvl="0" indent="-180975" algn="l" defTabSz="957174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57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Blum Dotterbolag</a:t>
              </a:r>
            </a:p>
            <a:p>
              <a:pPr marL="180975" marR="0" lvl="0" indent="-180975" algn="l" defTabSz="957174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sv-SE" sz="1200" b="0" kern="0" dirty="0" smtClean="0">
                  <a:solidFill>
                    <a:srgbClr val="4B575F"/>
                  </a:solidFill>
                  <a:latin typeface="+mn-lt"/>
                </a:rPr>
                <a:t>Blum Försäljning &amp; service</a:t>
              </a:r>
            </a:p>
            <a:p>
              <a:pPr marL="180975" marR="0" lvl="0" indent="-180975" algn="l" defTabSz="957174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57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System</a:t>
              </a:r>
              <a:r>
                <a:rPr kumimoji="0" lang="sv-SE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4B57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57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Installationer</a:t>
              </a:r>
              <a:endPara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4B57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Referenser</a:t>
            </a:r>
            <a:endParaRPr lang="sv-S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36</a:t>
            </a:fld>
            <a:endParaRPr lang="en-GB" noProof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79561" y="1312403"/>
          <a:ext cx="8712969" cy="479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172"/>
                <a:gridCol w="2904323"/>
                <a:gridCol w="2973474"/>
              </a:tblGrid>
              <a:tr h="43148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rgbClr val="4B575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714375" algn="l"/>
                        </a:tabLst>
                        <a:defRPr/>
                      </a:pPr>
                      <a:endParaRPr lang="de-DE" sz="1600" dirty="0" smtClean="0">
                        <a:solidFill>
                          <a:srgbClr val="4B575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ALFING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</a:t>
                      </a:r>
                      <a:r>
                        <a:rPr lang="de-DE" sz="1600" baseline="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BROTHER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FEHLMANN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ALMAC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BURKHARDT + WEBER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  <a:defRPr/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</a:t>
                      </a:r>
                      <a:r>
                        <a:rPr lang="de-DE" sz="1600" baseline="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GILDEMEISTER</a:t>
                      </a: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ALZMETALL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C.B. FERRARI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GROB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APEC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CHEVALIER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HELLER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AUERBACH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CHIRON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HERMLE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AUMAT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CMS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</a:rPr>
                        <a:t>&gt;</a:t>
                      </a:r>
                      <a:r>
                        <a:rPr lang="de-DE" sz="1600" baseline="0" dirty="0" smtClean="0">
                          <a:solidFill>
                            <a:srgbClr val="4B575F"/>
                          </a:solidFill>
                          <a:latin typeface="+mn-lt"/>
                        </a:rPr>
                        <a:t>   </a:t>
                      </a: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MAZAK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AXA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COLGAR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  <a:defRPr/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MIKRON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BENAZZATO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COMAU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MONFORTS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BENZINGER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DECKEL MAHO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MORI SEIKI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BRETON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ELB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SPINNER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BRIDGEPORT</a:t>
                      </a: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EMCO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1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   ZIMMERMANN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BRÖTJE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lang="de-DE" sz="1600" dirty="0" smtClean="0">
                          <a:solidFill>
                            <a:srgbClr val="4B575F"/>
                          </a:solidFill>
                          <a:latin typeface="+mn-lt"/>
                          <a:cs typeface="Calibri" pitchFamily="34" charset="0"/>
                        </a:rPr>
                        <a:t>   FANUC</a:t>
                      </a:r>
                      <a:endParaRPr lang="de-DE" sz="1600" dirty="0">
                        <a:solidFill>
                          <a:srgbClr val="4B575F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   …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75F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&gt;"/>
                        <a:tabLst>
                          <a:tab pos="361950" algn="l"/>
                        </a:tabLst>
                      </a:pPr>
                      <a:endParaRPr lang="de-DE" sz="1600" dirty="0">
                        <a:solidFill>
                          <a:srgbClr val="4B575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37</a:t>
            </a:fld>
            <a:endParaRPr lang="en-GB" noProof="0"/>
          </a:p>
        </p:txBody>
      </p:sp>
      <p:sp>
        <p:nvSpPr>
          <p:cNvPr id="14" name="Rechteck 13"/>
          <p:cNvSpPr/>
          <p:nvPr/>
        </p:nvSpPr>
        <p:spPr>
          <a:xfrm>
            <a:off x="326294" y="2348880"/>
            <a:ext cx="9253413" cy="871791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lIns="86120" tIns="43060" rIns="86120" bIns="4306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sv-SE" sz="5000" b="0" kern="0" dirty="0" smtClean="0">
                <a:ln>
                  <a:prstDash val="solid"/>
                </a:ln>
                <a:gradFill rotWithShape="1">
                  <a:gsLst>
                    <a:gs pos="0">
                      <a:srgbClr val="000000">
                        <a:tint val="70000"/>
                        <a:satMod val="200000"/>
                      </a:srgbClr>
                    </a:gs>
                    <a:gs pos="40000">
                      <a:srgbClr val="000000">
                        <a:tint val="90000"/>
                        <a:satMod val="130000"/>
                      </a:srgbClr>
                    </a:gs>
                    <a:gs pos="50000">
                      <a:srgbClr val="000000">
                        <a:tint val="90000"/>
                        <a:satMod val="130000"/>
                      </a:srgbClr>
                    </a:gs>
                    <a:gs pos="68000">
                      <a:srgbClr val="000000">
                        <a:tint val="90000"/>
                        <a:satMod val="130000"/>
                      </a:srgbClr>
                    </a:gs>
                    <a:gs pos="100000">
                      <a:srgbClr val="000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+mn-lt"/>
              </a:rPr>
              <a:t>Tack för er uppmärksamhet!</a:t>
            </a:r>
            <a:endParaRPr lang="sv-SE" sz="5000" b="0" kern="0" dirty="0">
              <a:ln>
                <a:prstDash val="solid"/>
              </a:ln>
              <a:gradFill rotWithShape="1">
                <a:gsLst>
                  <a:gs pos="0">
                    <a:srgbClr val="000000">
                      <a:tint val="70000"/>
                      <a:satMod val="200000"/>
                    </a:srgbClr>
                  </a:gs>
                  <a:gs pos="40000">
                    <a:srgbClr val="000000">
                      <a:tint val="90000"/>
                      <a:satMod val="130000"/>
                    </a:srgbClr>
                  </a:gs>
                  <a:gs pos="50000">
                    <a:srgbClr val="000000">
                      <a:tint val="90000"/>
                      <a:satMod val="130000"/>
                    </a:srgbClr>
                  </a:gs>
                  <a:gs pos="68000">
                    <a:srgbClr val="000000">
                      <a:tint val="90000"/>
                      <a:satMod val="130000"/>
                    </a:srgbClr>
                  </a:gs>
                  <a:gs pos="100000">
                    <a:srgbClr val="000000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iger\Desktop\9369076-hande-mit-industriellen-mikrometer-messen-messend-werkst-ck-mill-fra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453" y="4340721"/>
            <a:ext cx="1131158" cy="1512000"/>
          </a:xfrm>
          <a:prstGeom prst="rect">
            <a:avLst/>
          </a:prstGeom>
          <a:noFill/>
        </p:spPr>
      </p:pic>
      <p:pic>
        <p:nvPicPr>
          <p:cNvPr id="3075" name="Picture 3" descr="U:\MARKETING\06_PP_Praesentationen\00_Blum-Novotest (Firmendarstellung)\02_Messkomponenten\Bilder\CU2ToolA_s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611" y="4063355"/>
            <a:ext cx="1134000" cy="1512000"/>
          </a:xfrm>
          <a:prstGeom prst="rect">
            <a:avLst/>
          </a:prstGeom>
          <a:noFill/>
        </p:spPr>
      </p:pic>
      <p:sp>
        <p:nvSpPr>
          <p:cNvPr id="32" name="Pfeil nach links 31"/>
          <p:cNvSpPr>
            <a:spLocks noChangeArrowheads="1"/>
          </p:cNvSpPr>
          <p:nvPr/>
        </p:nvSpPr>
        <p:spPr bwMode="auto">
          <a:xfrm rot="13200000">
            <a:off x="5945946" y="2601439"/>
            <a:ext cx="1125128" cy="3166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86146" tIns="43073" rIns="86146" bIns="43073"/>
          <a:lstStyle/>
          <a:p>
            <a:endParaRPr lang="de-DE"/>
          </a:p>
        </p:txBody>
      </p:sp>
      <p:sp>
        <p:nvSpPr>
          <p:cNvPr id="33" name="Pfeil nach links 32"/>
          <p:cNvSpPr>
            <a:spLocks noChangeArrowheads="1"/>
          </p:cNvSpPr>
          <p:nvPr/>
        </p:nvSpPr>
        <p:spPr bwMode="auto">
          <a:xfrm rot="14662523">
            <a:off x="5208536" y="2982282"/>
            <a:ext cx="1125128" cy="3166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86146" tIns="43073" rIns="86146" bIns="43073"/>
          <a:lstStyle/>
          <a:p>
            <a:endParaRPr lang="de-DE"/>
          </a:p>
        </p:txBody>
      </p:sp>
      <p:sp>
        <p:nvSpPr>
          <p:cNvPr id="21" name="Pfeil nach links 19"/>
          <p:cNvSpPr>
            <a:spLocks noChangeArrowheads="1"/>
          </p:cNvSpPr>
          <p:nvPr/>
        </p:nvSpPr>
        <p:spPr bwMode="auto">
          <a:xfrm rot="10800000">
            <a:off x="6393160" y="1888206"/>
            <a:ext cx="864096" cy="31665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86146" tIns="43073" rIns="86146" bIns="43073"/>
          <a:lstStyle/>
          <a:p>
            <a:endParaRPr lang="de-DE"/>
          </a:p>
        </p:txBody>
      </p:sp>
      <p:sp>
        <p:nvSpPr>
          <p:cNvPr id="22" name="Pfeil nach links 21"/>
          <p:cNvSpPr>
            <a:spLocks noChangeArrowheads="1"/>
          </p:cNvSpPr>
          <p:nvPr/>
        </p:nvSpPr>
        <p:spPr bwMode="auto">
          <a:xfrm>
            <a:off x="2416522" y="1888206"/>
            <a:ext cx="880294" cy="3166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86146" tIns="43073" rIns="86146" bIns="43073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 metrologi</a:t>
            </a:r>
            <a:endParaRPr lang="sv-S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29" name="Pfeil nach links 28"/>
          <p:cNvSpPr>
            <a:spLocks noChangeArrowheads="1"/>
          </p:cNvSpPr>
          <p:nvPr/>
        </p:nvSpPr>
        <p:spPr bwMode="auto">
          <a:xfrm rot="19176388">
            <a:off x="2634403" y="2563698"/>
            <a:ext cx="981120" cy="3166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86146" tIns="43073" rIns="86146" bIns="43073"/>
          <a:lstStyle/>
          <a:p>
            <a:endParaRPr lang="de-DE"/>
          </a:p>
        </p:txBody>
      </p:sp>
      <p:sp>
        <p:nvSpPr>
          <p:cNvPr id="30" name="Pfeil nach links 29"/>
          <p:cNvSpPr>
            <a:spLocks noChangeArrowheads="1"/>
          </p:cNvSpPr>
          <p:nvPr/>
        </p:nvSpPr>
        <p:spPr bwMode="auto">
          <a:xfrm rot="18000000">
            <a:off x="3383075" y="2989356"/>
            <a:ext cx="1125128" cy="3166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86146" tIns="43073" rIns="86146" bIns="43073"/>
          <a:lstStyle/>
          <a:p>
            <a:endParaRPr lang="de-DE"/>
          </a:p>
        </p:txBody>
      </p:sp>
      <p:sp>
        <p:nvSpPr>
          <p:cNvPr id="31" name="Pfeil nach links 30"/>
          <p:cNvSpPr>
            <a:spLocks noChangeArrowheads="1"/>
          </p:cNvSpPr>
          <p:nvPr/>
        </p:nvSpPr>
        <p:spPr bwMode="auto">
          <a:xfrm rot="16200000">
            <a:off x="4368742" y="3149162"/>
            <a:ext cx="1053128" cy="3166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86146" tIns="43073" rIns="86146" bIns="43073"/>
          <a:lstStyle/>
          <a:p>
            <a:endParaRPr lang="de-DE"/>
          </a:p>
        </p:txBody>
      </p:sp>
      <p:sp>
        <p:nvSpPr>
          <p:cNvPr id="28" name="Ellipse 27"/>
          <p:cNvSpPr/>
          <p:nvPr/>
        </p:nvSpPr>
        <p:spPr bwMode="auto">
          <a:xfrm>
            <a:off x="3133750" y="1124744"/>
            <a:ext cx="3384376" cy="1800200"/>
          </a:xfrm>
          <a:prstGeom prst="ellipse">
            <a:avLst/>
          </a:prstGeom>
          <a:solidFill>
            <a:srgbClr val="ECE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itel 10"/>
          <p:cNvSpPr txBox="1">
            <a:spLocks/>
          </p:cNvSpPr>
          <p:nvPr/>
        </p:nvSpPr>
        <p:spPr>
          <a:xfrm>
            <a:off x="4124908" y="1851737"/>
            <a:ext cx="2664296" cy="369332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lvl="0" defTabSz="957174" eaLnBrk="0" hangingPunct="0">
              <a:defRPr/>
            </a:pPr>
            <a:r>
              <a:rPr lang="sv-SE" sz="2000" kern="0" dirty="0" smtClean="0">
                <a:solidFill>
                  <a:srgbClr val="4B575F"/>
                </a:solidFill>
                <a:latin typeface="+mj-lt"/>
                <a:ea typeface="+mj-ea"/>
                <a:cs typeface="+mj-cs"/>
              </a:rPr>
              <a:t>Verktygsmätning</a:t>
            </a:r>
          </a:p>
        </p:txBody>
      </p:sp>
      <p:pic>
        <p:nvPicPr>
          <p:cNvPr id="11" name="Bildplatzhalter 22" descr="Tool Measurem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40832" y="1820441"/>
            <a:ext cx="432000" cy="432000"/>
          </a:xfrm>
          <a:prstGeom prst="rect">
            <a:avLst/>
          </a:prstGeom>
        </p:spPr>
      </p:pic>
      <p:sp>
        <p:nvSpPr>
          <p:cNvPr id="34" name="Textfeld 5"/>
          <p:cNvSpPr txBox="1">
            <a:spLocks noChangeArrowheads="1"/>
          </p:cNvSpPr>
          <p:nvPr/>
        </p:nvSpPr>
        <p:spPr bwMode="auto">
          <a:xfrm>
            <a:off x="282005" y="5169768"/>
            <a:ext cx="1627159" cy="3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46" tIns="43073" rIns="86146" bIns="43073">
            <a:spAutoFit/>
          </a:bodyPr>
          <a:lstStyle/>
          <a:p>
            <a:pPr algn="ctr"/>
            <a:r>
              <a:rPr lang="de-DE" sz="1400" b="0" dirty="0" smtClean="0">
                <a:solidFill>
                  <a:srgbClr val="4B575F"/>
                </a:solidFill>
              </a:rPr>
              <a:t>Tool Setter</a:t>
            </a:r>
            <a:endParaRPr lang="de-DE" sz="1400" b="0" dirty="0">
              <a:solidFill>
                <a:srgbClr val="4B575F"/>
              </a:solidFill>
            </a:endParaRPr>
          </a:p>
        </p:txBody>
      </p:sp>
      <p:sp>
        <p:nvSpPr>
          <p:cNvPr id="35" name="Textfeld 8"/>
          <p:cNvSpPr txBox="1">
            <a:spLocks noChangeArrowheads="1"/>
          </p:cNvSpPr>
          <p:nvPr/>
        </p:nvSpPr>
        <p:spPr bwMode="auto">
          <a:xfrm>
            <a:off x="378396" y="2923803"/>
            <a:ext cx="1418549" cy="3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46" tIns="43073" rIns="86146" bIns="43073">
            <a:spAutoFit/>
          </a:bodyPr>
          <a:lstStyle/>
          <a:p>
            <a:pPr algn="ctr"/>
            <a:r>
              <a:rPr lang="de-DE" sz="1400" b="0" dirty="0">
                <a:solidFill>
                  <a:srgbClr val="4B575F"/>
                </a:solidFill>
              </a:rPr>
              <a:t>LaserControl</a:t>
            </a:r>
          </a:p>
        </p:txBody>
      </p:sp>
      <p:sp>
        <p:nvSpPr>
          <p:cNvPr id="36" name="Textfeld 10"/>
          <p:cNvSpPr txBox="1">
            <a:spLocks noChangeArrowheads="1"/>
          </p:cNvSpPr>
          <p:nvPr/>
        </p:nvSpPr>
        <p:spPr bwMode="auto">
          <a:xfrm>
            <a:off x="7603579" y="5157091"/>
            <a:ext cx="2341576" cy="51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46" tIns="43073" rIns="86146" bIns="43073">
            <a:spAutoFit/>
          </a:bodyPr>
          <a:lstStyle/>
          <a:p>
            <a:pPr algn="ctr"/>
            <a:r>
              <a:rPr lang="sv-SE" sz="1400" b="0" dirty="0" smtClean="0">
                <a:solidFill>
                  <a:srgbClr val="4B575F"/>
                </a:solidFill>
              </a:rPr>
              <a:t>Verktygsmagasin lösningar </a:t>
            </a:r>
            <a:r>
              <a:rPr lang="sv-SE" sz="1400" b="0" dirty="0" smtClean="0">
                <a:solidFill>
                  <a:srgbClr val="FF0000"/>
                </a:solidFill>
              </a:rPr>
              <a:t>(</a:t>
            </a:r>
            <a:r>
              <a:rPr lang="sv-SE" sz="1400" b="0" dirty="0" err="1" smtClean="0">
                <a:solidFill>
                  <a:srgbClr val="FF0000"/>
                </a:solidFill>
              </a:rPr>
              <a:t>Flip</a:t>
            </a:r>
            <a:r>
              <a:rPr lang="sv-SE" sz="1400" b="0" dirty="0" smtClean="0">
                <a:solidFill>
                  <a:srgbClr val="FF0000"/>
                </a:solidFill>
              </a:rPr>
              <a:t> Wire</a:t>
            </a:r>
            <a:r>
              <a:rPr lang="sv-SE" sz="1400" b="0" dirty="0" smtClean="0">
                <a:solidFill>
                  <a:srgbClr val="4B575F"/>
                </a:solidFill>
              </a:rPr>
              <a:t>)</a:t>
            </a:r>
            <a:endParaRPr lang="sv-SE" sz="1400" b="0" dirty="0">
              <a:solidFill>
                <a:srgbClr val="4B575F"/>
              </a:solidFill>
            </a:endParaRPr>
          </a:p>
        </p:txBody>
      </p:sp>
      <p:sp>
        <p:nvSpPr>
          <p:cNvPr id="37" name="Textfeld 12"/>
          <p:cNvSpPr txBox="1">
            <a:spLocks noChangeArrowheads="1"/>
          </p:cNvSpPr>
          <p:nvPr/>
        </p:nvSpPr>
        <p:spPr bwMode="auto">
          <a:xfrm>
            <a:off x="7998747" y="2911126"/>
            <a:ext cx="1543715" cy="3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46" tIns="43073" rIns="86146" bIns="43073">
            <a:spAutoFit/>
          </a:bodyPr>
          <a:lstStyle/>
          <a:p>
            <a:pPr algn="ctr"/>
            <a:r>
              <a:rPr lang="sv-SE" sz="1400" b="0" dirty="0" err="1" smtClean="0">
                <a:solidFill>
                  <a:srgbClr val="4B575F"/>
                </a:solidFill>
              </a:rPr>
              <a:t>Monitoring</a:t>
            </a:r>
            <a:endParaRPr lang="sv-SE" sz="1400" b="0" dirty="0" smtClean="0">
              <a:solidFill>
                <a:srgbClr val="4B575F"/>
              </a:solidFill>
            </a:endParaRPr>
          </a:p>
        </p:txBody>
      </p:sp>
      <p:sp>
        <p:nvSpPr>
          <p:cNvPr id="38" name="Textfeld 18"/>
          <p:cNvSpPr txBox="1">
            <a:spLocks noChangeArrowheads="1"/>
          </p:cNvSpPr>
          <p:nvPr/>
        </p:nvSpPr>
        <p:spPr bwMode="auto">
          <a:xfrm>
            <a:off x="4151387" y="5939981"/>
            <a:ext cx="1460271" cy="4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46" tIns="43073" rIns="86146" bIns="43073">
            <a:spAutoFit/>
          </a:bodyPr>
          <a:lstStyle/>
          <a:p>
            <a:pPr algn="ctr">
              <a:lnSpc>
                <a:spcPts val="1602"/>
              </a:lnSpc>
            </a:pPr>
            <a:r>
              <a:rPr lang="sv-SE" sz="1400" b="0" dirty="0" smtClean="0">
                <a:solidFill>
                  <a:srgbClr val="4B575F"/>
                </a:solidFill>
              </a:rPr>
              <a:t>Operatörs</a:t>
            </a:r>
            <a:br>
              <a:rPr lang="sv-SE" sz="1400" b="0" dirty="0" smtClean="0">
                <a:solidFill>
                  <a:srgbClr val="4B575F"/>
                </a:solidFill>
              </a:rPr>
            </a:br>
            <a:r>
              <a:rPr lang="sv-SE" sz="1400" b="0" dirty="0" smtClean="0">
                <a:solidFill>
                  <a:srgbClr val="4B575F"/>
                </a:solidFill>
              </a:rPr>
              <a:t>Teknologi</a:t>
            </a:r>
          </a:p>
        </p:txBody>
      </p:sp>
      <p:sp>
        <p:nvSpPr>
          <p:cNvPr id="39" name="Textfeld 19"/>
          <p:cNvSpPr txBox="1">
            <a:spLocks noChangeArrowheads="1"/>
          </p:cNvSpPr>
          <p:nvPr/>
        </p:nvSpPr>
        <p:spPr bwMode="auto">
          <a:xfrm>
            <a:off x="2067027" y="5684949"/>
            <a:ext cx="1710603" cy="3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46" tIns="43073" rIns="86146" bIns="43073">
            <a:spAutoFit/>
          </a:bodyPr>
          <a:lstStyle/>
          <a:p>
            <a:pPr algn="ctr"/>
            <a:r>
              <a:rPr lang="de-DE" sz="1400" b="0" dirty="0" smtClean="0">
                <a:solidFill>
                  <a:srgbClr val="4B575F"/>
                </a:solidFill>
              </a:rPr>
              <a:t>Special </a:t>
            </a:r>
            <a:r>
              <a:rPr lang="sv-SE" sz="1400" b="0" dirty="0" smtClean="0">
                <a:solidFill>
                  <a:srgbClr val="4B575F"/>
                </a:solidFill>
              </a:rPr>
              <a:t>Lösningar</a:t>
            </a:r>
          </a:p>
        </p:txBody>
      </p:sp>
      <p:sp>
        <p:nvSpPr>
          <p:cNvPr id="40" name="Textfeld 18"/>
          <p:cNvSpPr txBox="1">
            <a:spLocks noChangeArrowheads="1"/>
          </p:cNvSpPr>
          <p:nvPr/>
        </p:nvSpPr>
        <p:spPr bwMode="auto">
          <a:xfrm>
            <a:off x="5673080" y="5679616"/>
            <a:ext cx="2002657" cy="3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46" tIns="43073" rIns="86146" bIns="43073">
            <a:spAutoFit/>
          </a:bodyPr>
          <a:lstStyle/>
          <a:p>
            <a:pPr algn="ctr"/>
            <a:r>
              <a:rPr lang="de-DE" sz="1400" b="0" dirty="0" smtClean="0">
                <a:solidFill>
                  <a:srgbClr val="4B575F"/>
                </a:solidFill>
              </a:rPr>
              <a:t>Vision System</a:t>
            </a:r>
          </a:p>
        </p:txBody>
      </p:sp>
      <p:pic>
        <p:nvPicPr>
          <p:cNvPr id="41" name="Picture 3" descr="U:\MARKETING\06_PP_Praesentationen\00_Blum-Novotest (Firmendarstellung)\02_Messkomponenten\Bilder\LaserControl\DSC09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412" y="1302668"/>
            <a:ext cx="1134168" cy="1512000"/>
          </a:xfrm>
          <a:prstGeom prst="rect">
            <a:avLst/>
          </a:prstGeom>
          <a:noFill/>
        </p:spPr>
      </p:pic>
      <p:pic>
        <p:nvPicPr>
          <p:cNvPr id="2053" name="Picture 5" descr="U:\MARKETING\02_BILDMATERIAL\32_Z-Probe\Fotos\Z-Nano RC\Z-NanoRC_kle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412" y="3543468"/>
            <a:ext cx="1135775" cy="1512000"/>
          </a:xfrm>
          <a:prstGeom prst="rect">
            <a:avLst/>
          </a:prstGeom>
          <a:noFill/>
        </p:spPr>
      </p:pic>
      <p:pic>
        <p:nvPicPr>
          <p:cNvPr id="2054" name="Picture 6" descr="C:\Users\Steiger\Desktop\Bild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1187" y="4071739"/>
            <a:ext cx="1134948" cy="1512000"/>
          </a:xfrm>
          <a:prstGeom prst="rect">
            <a:avLst/>
          </a:prstGeom>
          <a:noFill/>
        </p:spPr>
      </p:pic>
      <p:pic>
        <p:nvPicPr>
          <p:cNvPr id="2057" name="Picture 9" descr="C:\Users\Steiger\Desktop\dfm_0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2885" y="3544441"/>
            <a:ext cx="1137979" cy="1512000"/>
          </a:xfrm>
          <a:prstGeom prst="rect">
            <a:avLst/>
          </a:prstGeom>
          <a:noFill/>
        </p:spPr>
      </p:pic>
      <p:pic>
        <p:nvPicPr>
          <p:cNvPr id="2059" name="Picture 11" descr="C:\Users\Steiger\Desktop\Bild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93360" y="1297335"/>
            <a:ext cx="1133168" cy="151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:\MARKETING\06_PP_Praesentationen\00_Blum-Novotest (Firmendarstellung)\02_Messkomponenten\Bilder\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218" y="1283618"/>
            <a:ext cx="1133167" cy="1512000"/>
          </a:xfrm>
          <a:prstGeom prst="rect">
            <a:avLst/>
          </a:prstGeom>
          <a:noFill/>
        </p:spPr>
      </p:pic>
      <p:pic>
        <p:nvPicPr>
          <p:cNvPr id="4101" name="Picture 5" descr="C:\Users\Steiger\Desktop\TG81_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64" y="4062214"/>
            <a:ext cx="1133762" cy="1512000"/>
          </a:xfrm>
          <a:prstGeom prst="rect">
            <a:avLst/>
          </a:prstGeom>
          <a:noFill/>
        </p:spPr>
      </p:pic>
      <p:grpSp>
        <p:nvGrpSpPr>
          <p:cNvPr id="50" name="Gruppieren 49"/>
          <p:cNvGrpSpPr/>
          <p:nvPr/>
        </p:nvGrpSpPr>
        <p:grpSpPr>
          <a:xfrm>
            <a:off x="2416522" y="1143793"/>
            <a:ext cx="4840734" cy="2566457"/>
            <a:chOff x="2416522" y="1143793"/>
            <a:chExt cx="4840734" cy="2566457"/>
          </a:xfrm>
        </p:grpSpPr>
        <p:sp>
          <p:nvSpPr>
            <p:cNvPr id="32" name="Pfeil nach links 31"/>
            <p:cNvSpPr>
              <a:spLocks noChangeArrowheads="1"/>
            </p:cNvSpPr>
            <p:nvPr/>
          </p:nvSpPr>
          <p:spPr bwMode="auto">
            <a:xfrm rot="13200000">
              <a:off x="5945946" y="2601439"/>
              <a:ext cx="1125128" cy="31666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86146" tIns="43073" rIns="86146" bIns="43073"/>
            <a:lstStyle/>
            <a:p>
              <a:endParaRPr lang="de-DE"/>
            </a:p>
          </p:txBody>
        </p:sp>
        <p:sp>
          <p:nvSpPr>
            <p:cNvPr id="33" name="Pfeil nach links 32"/>
            <p:cNvSpPr>
              <a:spLocks noChangeArrowheads="1"/>
            </p:cNvSpPr>
            <p:nvPr/>
          </p:nvSpPr>
          <p:spPr bwMode="auto">
            <a:xfrm rot="14662523">
              <a:off x="5064520" y="2982282"/>
              <a:ext cx="1125128" cy="31666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86146" tIns="43073" rIns="86146" bIns="43073"/>
            <a:lstStyle/>
            <a:p>
              <a:endParaRPr lang="de-DE"/>
            </a:p>
          </p:txBody>
        </p:sp>
        <p:sp>
          <p:nvSpPr>
            <p:cNvPr id="21" name="Pfeil nach links 19"/>
            <p:cNvSpPr>
              <a:spLocks noChangeArrowheads="1"/>
            </p:cNvSpPr>
            <p:nvPr/>
          </p:nvSpPr>
          <p:spPr bwMode="auto">
            <a:xfrm rot="10800000">
              <a:off x="6393160" y="1888206"/>
              <a:ext cx="864096" cy="31665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86146" tIns="43073" rIns="86146" bIns="43073"/>
            <a:lstStyle/>
            <a:p>
              <a:endParaRPr lang="de-DE"/>
            </a:p>
          </p:txBody>
        </p:sp>
        <p:sp>
          <p:nvSpPr>
            <p:cNvPr id="22" name="Pfeil nach links 21"/>
            <p:cNvSpPr>
              <a:spLocks noChangeArrowheads="1"/>
            </p:cNvSpPr>
            <p:nvPr/>
          </p:nvSpPr>
          <p:spPr bwMode="auto">
            <a:xfrm>
              <a:off x="2416522" y="1888206"/>
              <a:ext cx="880294" cy="31666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86146" tIns="43073" rIns="86146" bIns="43073"/>
            <a:lstStyle/>
            <a:p>
              <a:endParaRPr lang="de-DE"/>
            </a:p>
          </p:txBody>
        </p:sp>
        <p:sp>
          <p:nvSpPr>
            <p:cNvPr id="29" name="Pfeil nach links 28"/>
            <p:cNvSpPr>
              <a:spLocks noChangeArrowheads="1"/>
            </p:cNvSpPr>
            <p:nvPr/>
          </p:nvSpPr>
          <p:spPr bwMode="auto">
            <a:xfrm rot="19176388">
              <a:off x="2634403" y="2563698"/>
              <a:ext cx="981120" cy="31666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86146" tIns="43073" rIns="86146" bIns="43073"/>
            <a:lstStyle/>
            <a:p>
              <a:endParaRPr lang="de-DE"/>
            </a:p>
          </p:txBody>
        </p:sp>
        <p:sp>
          <p:nvSpPr>
            <p:cNvPr id="30" name="Pfeil nach links 29"/>
            <p:cNvSpPr>
              <a:spLocks noChangeArrowheads="1"/>
            </p:cNvSpPr>
            <p:nvPr/>
          </p:nvSpPr>
          <p:spPr bwMode="auto">
            <a:xfrm rot="18000000">
              <a:off x="3467980" y="2989356"/>
              <a:ext cx="1125128" cy="31666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86146" tIns="43073" rIns="86146" bIns="43073"/>
            <a:lstStyle/>
            <a:p>
              <a:endParaRPr lang="de-DE"/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3008784" y="1143793"/>
              <a:ext cx="3619450" cy="1766293"/>
            </a:xfrm>
            <a:prstGeom prst="ellipse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42" name="Grafik 41" descr="Workpiece Measure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2848" y="1816249"/>
            <a:ext cx="432000" cy="43200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 metrologi</a:t>
            </a:r>
            <a:endParaRPr lang="sv-S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10" name="Titel 10"/>
          <p:cNvSpPr txBox="1">
            <a:spLocks/>
          </p:cNvSpPr>
          <p:nvPr/>
        </p:nvSpPr>
        <p:spPr>
          <a:xfrm>
            <a:off x="3707717" y="1851737"/>
            <a:ext cx="3141874" cy="369332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lvl="0" defTabSz="957174" eaLnBrk="0" hangingPunct="0">
              <a:defRPr/>
            </a:pPr>
            <a:r>
              <a:rPr lang="sv-SE" sz="2000" kern="0" dirty="0" smtClean="0">
                <a:solidFill>
                  <a:srgbClr val="4B575F"/>
                </a:solidFill>
                <a:latin typeface="+mj-lt"/>
                <a:ea typeface="+mj-ea"/>
                <a:cs typeface="+mj-cs"/>
              </a:rPr>
              <a:t>Arbetsstyckemätning</a:t>
            </a:r>
          </a:p>
        </p:txBody>
      </p:sp>
      <p:sp>
        <p:nvSpPr>
          <p:cNvPr id="34" name="Textfeld 5"/>
          <p:cNvSpPr txBox="1">
            <a:spLocks noChangeArrowheads="1"/>
          </p:cNvSpPr>
          <p:nvPr/>
        </p:nvSpPr>
        <p:spPr bwMode="auto">
          <a:xfrm>
            <a:off x="805561" y="5169768"/>
            <a:ext cx="1627159" cy="3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46" tIns="43073" rIns="86146" bIns="43073">
            <a:spAutoFit/>
          </a:bodyPr>
          <a:lstStyle/>
          <a:p>
            <a:pPr algn="ctr"/>
            <a:r>
              <a:rPr lang="sv-SE" sz="1400" b="0" dirty="0" smtClean="0">
                <a:solidFill>
                  <a:srgbClr val="4B575F"/>
                </a:solidFill>
              </a:rPr>
              <a:t>Bore Gauges</a:t>
            </a:r>
          </a:p>
        </p:txBody>
      </p:sp>
      <p:sp>
        <p:nvSpPr>
          <p:cNvPr id="35" name="Textfeld 8"/>
          <p:cNvSpPr txBox="1">
            <a:spLocks noChangeArrowheads="1"/>
          </p:cNvSpPr>
          <p:nvPr/>
        </p:nvSpPr>
        <p:spPr bwMode="auto">
          <a:xfrm>
            <a:off x="378396" y="2923803"/>
            <a:ext cx="1418549" cy="3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46" tIns="43073" rIns="86146" bIns="43073">
            <a:spAutoFit/>
          </a:bodyPr>
          <a:lstStyle/>
          <a:p>
            <a:pPr algn="ctr"/>
            <a:r>
              <a:rPr lang="sv-SE" sz="1400" b="0" dirty="0" smtClean="0">
                <a:solidFill>
                  <a:srgbClr val="4B575F"/>
                </a:solidFill>
              </a:rPr>
              <a:t>Touch Probes</a:t>
            </a:r>
          </a:p>
        </p:txBody>
      </p:sp>
      <p:sp>
        <p:nvSpPr>
          <p:cNvPr id="36" name="Textfeld 10"/>
          <p:cNvSpPr txBox="1">
            <a:spLocks noChangeArrowheads="1"/>
          </p:cNvSpPr>
          <p:nvPr/>
        </p:nvSpPr>
        <p:spPr bwMode="auto">
          <a:xfrm>
            <a:off x="7276306" y="5157091"/>
            <a:ext cx="1827995" cy="51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46" tIns="43073" rIns="86146" bIns="43073">
            <a:spAutoFit/>
          </a:bodyPr>
          <a:lstStyle/>
          <a:p>
            <a:pPr algn="ctr"/>
            <a:r>
              <a:rPr lang="de-DE" sz="1400" b="0" dirty="0" smtClean="0">
                <a:solidFill>
                  <a:srgbClr val="4B575F"/>
                </a:solidFill>
              </a:rPr>
              <a:t>Manuell </a:t>
            </a:r>
            <a:r>
              <a:rPr lang="sv-SE" sz="1400" b="0" dirty="0" smtClean="0">
                <a:solidFill>
                  <a:srgbClr val="4B575F"/>
                </a:solidFill>
              </a:rPr>
              <a:t>mätutrustning</a:t>
            </a:r>
          </a:p>
        </p:txBody>
      </p:sp>
      <p:sp>
        <p:nvSpPr>
          <p:cNvPr id="37" name="Textfeld 12"/>
          <p:cNvSpPr txBox="1">
            <a:spLocks noChangeArrowheads="1"/>
          </p:cNvSpPr>
          <p:nvPr/>
        </p:nvSpPr>
        <p:spPr bwMode="auto">
          <a:xfrm>
            <a:off x="7998747" y="2911126"/>
            <a:ext cx="1543715" cy="3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46" tIns="43073" rIns="86146" bIns="43073">
            <a:spAutoFit/>
          </a:bodyPr>
          <a:lstStyle/>
          <a:p>
            <a:pPr algn="ctr"/>
            <a:r>
              <a:rPr lang="de-DE" sz="1400" b="0" dirty="0" smtClean="0">
                <a:solidFill>
                  <a:srgbClr val="4B575F"/>
                </a:solidFill>
              </a:rPr>
              <a:t>Vision System</a:t>
            </a:r>
          </a:p>
        </p:txBody>
      </p:sp>
      <p:sp>
        <p:nvSpPr>
          <p:cNvPr id="39" name="Textfeld 19"/>
          <p:cNvSpPr txBox="1">
            <a:spLocks noChangeArrowheads="1"/>
          </p:cNvSpPr>
          <p:nvPr/>
        </p:nvSpPr>
        <p:spPr bwMode="auto">
          <a:xfrm>
            <a:off x="2882357" y="5684949"/>
            <a:ext cx="1710603" cy="3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46" tIns="43073" rIns="86146" bIns="43073">
            <a:spAutoFit/>
          </a:bodyPr>
          <a:lstStyle/>
          <a:p>
            <a:pPr algn="ctr"/>
            <a:r>
              <a:rPr lang="de-DE" sz="1400" b="0" dirty="0" smtClean="0">
                <a:solidFill>
                  <a:srgbClr val="4B575F"/>
                </a:solidFill>
              </a:rPr>
              <a:t>Air </a:t>
            </a:r>
            <a:r>
              <a:rPr lang="sv-SE" sz="1400" b="0" dirty="0" smtClean="0">
                <a:solidFill>
                  <a:srgbClr val="4B575F"/>
                </a:solidFill>
              </a:rPr>
              <a:t>Gauges</a:t>
            </a:r>
          </a:p>
        </p:txBody>
      </p:sp>
      <p:sp>
        <p:nvSpPr>
          <p:cNvPr id="40" name="Textfeld 18"/>
          <p:cNvSpPr txBox="1">
            <a:spLocks noChangeArrowheads="1"/>
          </p:cNvSpPr>
          <p:nvPr/>
        </p:nvSpPr>
        <p:spPr bwMode="auto">
          <a:xfrm>
            <a:off x="5313040" y="5679616"/>
            <a:ext cx="1584176" cy="51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46" tIns="43073" rIns="86146" bIns="43073">
            <a:spAutoFit/>
          </a:bodyPr>
          <a:lstStyle/>
          <a:p>
            <a:pPr algn="ctr"/>
            <a:r>
              <a:rPr lang="de-DE" sz="1400" b="0" dirty="0" smtClean="0">
                <a:solidFill>
                  <a:srgbClr val="4B575F"/>
                </a:solidFill>
              </a:rPr>
              <a:t>Temperatur Sensor</a:t>
            </a:r>
          </a:p>
        </p:txBody>
      </p:sp>
      <p:pic>
        <p:nvPicPr>
          <p:cNvPr id="4098" name="Picture 2" descr="C:\Users\Steiger\Desktop\TC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220" y="1306860"/>
            <a:ext cx="1133763" cy="1512000"/>
          </a:xfrm>
          <a:prstGeom prst="rect">
            <a:avLst/>
          </a:prstGeom>
          <a:noFill/>
        </p:spPr>
      </p:pic>
      <p:pic>
        <p:nvPicPr>
          <p:cNvPr id="4099" name="Picture 3" descr="C:\Users\Steiger\Desktop\BG60_mit_Messdorn_ho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5518" y="3540249"/>
            <a:ext cx="1134356" cy="1512000"/>
          </a:xfrm>
          <a:prstGeom prst="rect">
            <a:avLst/>
          </a:prstGeom>
          <a:noFill/>
        </p:spPr>
      </p:pic>
      <p:pic>
        <p:nvPicPr>
          <p:cNvPr id="4100" name="Picture 4" descr="C:\Users\Steiger\Desktop\0807101602170_products_01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2325" y="4067547"/>
            <a:ext cx="1134707" cy="1512000"/>
          </a:xfrm>
          <a:prstGeom prst="rect">
            <a:avLst/>
          </a:prstGeom>
          <a:noFill/>
        </p:spPr>
      </p:pic>
      <p:pic>
        <p:nvPicPr>
          <p:cNvPr id="4102" name="Picture 6" descr="C:\Users\Steiger\Desktop\messschieber-29541-26984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1963" y="3548633"/>
            <a:ext cx="1134000" cy="151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 descr="FormCont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707" y="4431779"/>
            <a:ext cx="324000" cy="324000"/>
          </a:xfrm>
          <a:prstGeom prst="rect">
            <a:avLst/>
          </a:prstGeom>
        </p:spPr>
      </p:pic>
      <p:pic>
        <p:nvPicPr>
          <p:cNvPr id="35" name="Bildplatzhalter 33" descr="LaserControl.emf"/>
          <p:cNvPicPr>
            <a:picLocks noChangeAspect="1"/>
          </p:cNvPicPr>
          <p:nvPr/>
        </p:nvPicPr>
        <p:blipFill>
          <a:blip r:embed="rId3" cstate="print"/>
          <a:srcRect t="1064" b="1064"/>
          <a:stretch>
            <a:fillRect/>
          </a:stretch>
        </p:blipFill>
        <p:spPr>
          <a:xfrm>
            <a:off x="4981425" y="1895722"/>
            <a:ext cx="324000" cy="324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r>
              <a:rPr lang="sv-SE" noProof="0" dirty="0" smtClean="0"/>
              <a:t>Verktyg</a:t>
            </a:r>
            <a:r>
              <a:rPr lang="sv-SE" dirty="0" smtClean="0"/>
              <a:t>s</a:t>
            </a:r>
            <a:r>
              <a:rPr lang="sv-SE" noProof="0" dirty="0" smtClean="0"/>
              <a:t>mätning</a:t>
            </a:r>
            <a:endParaRPr lang="sv-SE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66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Produktgrupper</a:t>
            </a:r>
            <a:endParaRPr lang="sv-SE" dirty="0"/>
          </a:p>
        </p:txBody>
      </p:sp>
      <p:sp>
        <p:nvSpPr>
          <p:cNvPr id="27" name="Inhaltsplatzhalter 39"/>
          <p:cNvSpPr txBox="1">
            <a:spLocks/>
          </p:cNvSpPr>
          <p:nvPr/>
        </p:nvSpPr>
        <p:spPr bwMode="auto">
          <a:xfrm>
            <a:off x="5432673" y="2444130"/>
            <a:ext cx="3672408" cy="3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Tool Setting Probes</a:t>
            </a:r>
          </a:p>
        </p:txBody>
      </p:sp>
      <p:sp>
        <p:nvSpPr>
          <p:cNvPr id="28" name="Inhaltsplatzhalter 39"/>
          <p:cNvSpPr txBox="1">
            <a:spLocks/>
          </p:cNvSpPr>
          <p:nvPr/>
        </p:nvSpPr>
        <p:spPr bwMode="auto">
          <a:xfrm>
            <a:off x="5427340" y="3861048"/>
            <a:ext cx="3672408" cy="36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Touch Probes</a:t>
            </a:r>
          </a:p>
        </p:txBody>
      </p:sp>
      <p:sp>
        <p:nvSpPr>
          <p:cNvPr id="29" name="Inhaltsplatzhalter 39"/>
          <p:cNvSpPr txBox="1">
            <a:spLocks/>
          </p:cNvSpPr>
          <p:nvPr/>
        </p:nvSpPr>
        <p:spPr bwMode="auto">
          <a:xfrm>
            <a:off x="5418956" y="4399012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FormControl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30" name="Inhaltsplatzhalter 39"/>
          <p:cNvSpPr txBox="1">
            <a:spLocks/>
          </p:cNvSpPr>
          <p:nvPr/>
        </p:nvSpPr>
        <p:spPr bwMode="auto">
          <a:xfrm>
            <a:off x="5418956" y="1878732"/>
            <a:ext cx="2702396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kern="0" dirty="0" smtClean="0">
                <a:solidFill>
                  <a:srgbClr val="4B575F"/>
                </a:solidFill>
                <a:latin typeface="Calibri"/>
              </a:rPr>
              <a:t>LaserControl</a:t>
            </a:r>
            <a:endParaRPr lang="sv-SE" sz="160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31" name="Inhaltsplatzhalter 39"/>
          <p:cNvSpPr txBox="1">
            <a:spLocks/>
          </p:cNvSpPr>
          <p:nvPr/>
        </p:nvSpPr>
        <p:spPr bwMode="auto">
          <a:xfrm>
            <a:off x="5418956" y="4950693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lvl="0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Bore Gauges/ Hål tolkning</a:t>
            </a: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sp>
        <p:nvSpPr>
          <p:cNvPr id="32" name="Inhaltsplatzhalter 39"/>
          <p:cNvSpPr txBox="1">
            <a:spLocks/>
          </p:cNvSpPr>
          <p:nvPr/>
        </p:nvSpPr>
        <p:spPr bwMode="auto">
          <a:xfrm>
            <a:off x="5423148" y="5492849"/>
            <a:ext cx="3672408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0975" indent="-180975" defTabSz="955675" eaLnBrk="0" hangingPunct="0">
              <a:spcBef>
                <a:spcPct val="20000"/>
              </a:spcBef>
            </a:pPr>
            <a:r>
              <a:rPr lang="sv-SE" sz="1600" b="0" kern="0" dirty="0" smtClean="0">
                <a:solidFill>
                  <a:srgbClr val="4B575F"/>
                </a:solidFill>
                <a:latin typeface="Calibri"/>
              </a:rPr>
              <a:t>Speciella Mätsystem</a:t>
            </a:r>
            <a:endParaRPr lang="sv-SE" sz="1400" b="0" kern="0" dirty="0" smtClean="0">
              <a:solidFill>
                <a:srgbClr val="4B575F"/>
              </a:solidFill>
              <a:latin typeface="Calibri"/>
            </a:endParaRPr>
          </a:p>
          <a:p>
            <a:pPr marL="180975" lvl="0" indent="-180975" defTabSz="955675" eaLnBrk="0" hangingPunct="0">
              <a:spcBef>
                <a:spcPct val="20000"/>
              </a:spcBef>
            </a:pPr>
            <a:endParaRPr lang="sv-SE" sz="1400" b="0" kern="0" dirty="0">
              <a:solidFill>
                <a:srgbClr val="4B575F"/>
              </a:solidFill>
              <a:latin typeface="Calibri"/>
            </a:endParaRPr>
          </a:p>
        </p:txBody>
      </p:sp>
      <p:pic>
        <p:nvPicPr>
          <p:cNvPr id="37" name="Grafik 36" descr="Bore Gauges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9514" y="4984601"/>
            <a:ext cx="324000" cy="324000"/>
          </a:xfrm>
          <a:prstGeom prst="rect">
            <a:avLst/>
          </a:prstGeom>
        </p:spPr>
      </p:pic>
      <p:pic>
        <p:nvPicPr>
          <p:cNvPr id="40" name="Grafik 39" descr="Special Measuring Systems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9514" y="5526757"/>
            <a:ext cx="324000" cy="324000"/>
          </a:xfrm>
          <a:prstGeom prst="rect">
            <a:avLst/>
          </a:prstGeom>
        </p:spPr>
      </p:pic>
      <p:pic>
        <p:nvPicPr>
          <p:cNvPr id="41" name="Grafik 40" descr="Tool Setting Probes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9515" y="2449463"/>
            <a:ext cx="324000" cy="331044"/>
          </a:xfrm>
          <a:prstGeom prst="rect">
            <a:avLst/>
          </a:prstGeom>
        </p:spPr>
      </p:pic>
      <p:pic>
        <p:nvPicPr>
          <p:cNvPr id="42" name="Grafik 41" descr="Touch Probes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9515" y="3908673"/>
            <a:ext cx="324000" cy="324000"/>
          </a:xfrm>
          <a:prstGeom prst="rect">
            <a:avLst/>
          </a:prstGeom>
        </p:spPr>
      </p:pic>
      <p:pic>
        <p:nvPicPr>
          <p:cNvPr id="50" name="Bildplatzhalter 26" descr="Laser_Kugelfräser.jpg"/>
          <p:cNvPicPr>
            <a:picLocks noGrp="1" noChangeAspect="1"/>
          </p:cNvPicPr>
          <p:nvPr>
            <p:ph type="pic" sz="quarter" idx="25"/>
          </p:nvPr>
        </p:nvPicPr>
        <p:blipFill>
          <a:blip r:embed="rId9" cstate="print"/>
          <a:srcRect l="19" r="19"/>
          <a:stretch>
            <a:fillRect/>
          </a:stretch>
        </p:blipFill>
        <p:spPr/>
      </p:pic>
      <p:pic>
        <p:nvPicPr>
          <p:cNvPr id="25" name="Grafik 24" descr="Workpiece Measurem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02274" y="3287596"/>
            <a:ext cx="360000" cy="360000"/>
          </a:xfrm>
          <a:prstGeom prst="rect">
            <a:avLst/>
          </a:prstGeom>
        </p:spPr>
      </p:pic>
      <p:sp>
        <p:nvSpPr>
          <p:cNvPr id="26" name="Titel 10"/>
          <p:cNvSpPr txBox="1">
            <a:spLocks/>
          </p:cNvSpPr>
          <p:nvPr/>
        </p:nvSpPr>
        <p:spPr>
          <a:xfrm>
            <a:off x="4867275" y="3284984"/>
            <a:ext cx="2664296" cy="369332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lvl="0" defTabSz="957174" eaLnBrk="0" hangingPunct="0">
              <a:defRPr/>
            </a:pPr>
            <a:r>
              <a:rPr lang="sv-SE" sz="1800" kern="0" dirty="0" smtClean="0">
                <a:solidFill>
                  <a:srgbClr val="4B575F"/>
                </a:solidFill>
                <a:latin typeface="Calibri"/>
                <a:ea typeface="+mj-ea"/>
                <a:cs typeface="+mj-cs"/>
              </a:rPr>
              <a:t>Arbetsstyckemätning</a:t>
            </a:r>
            <a:endParaRPr kumimoji="0" lang="sv-SE" sz="1800" i="0" u="none" strike="noStrike" kern="0" cap="none" spc="0" normalizeH="0" baseline="0" dirty="0">
              <a:ln>
                <a:noFill/>
              </a:ln>
              <a:solidFill>
                <a:srgbClr val="4B57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" name="Bildplatzhalter 22" descr="Tool Measurement.png"/>
          <p:cNvPicPr>
            <a:picLocks noGrp="1" noChangeAspect="1"/>
          </p:cNvPicPr>
          <p:nvPr>
            <p:ph type="pic" sz="quarter" idx="23"/>
          </p:nvPr>
        </p:nvPicPr>
        <p:blipFill>
          <a:blip r:embed="rId11" cstate="print"/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noProof="0" dirty="0" smtClean="0"/>
              <a:t>Beröringsfritt verktyg, mätning av längd och radie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Upptäckt av axel brott</a:t>
            </a:r>
          </a:p>
          <a:p>
            <a:pPr>
              <a:spcAft>
                <a:spcPts val="600"/>
              </a:spcAft>
            </a:pPr>
            <a:r>
              <a:rPr lang="sv-SE" noProof="0" dirty="0" smtClean="0"/>
              <a:t>Singel skärkants övervakning</a:t>
            </a:r>
            <a:endParaRPr lang="sv-SE" noProof="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sv-SE" dirty="0" smtClean="0"/>
              <a:t>Koncentricitet kontroll</a:t>
            </a:r>
          </a:p>
          <a:p>
            <a:pPr>
              <a:spcAft>
                <a:spcPts val="600"/>
              </a:spcAft>
            </a:pPr>
            <a:r>
              <a:rPr lang="sv-SE" noProof="0" dirty="0" smtClean="0"/>
              <a:t>Verktygsforms mätning</a:t>
            </a:r>
          </a:p>
          <a:p>
            <a:pPr>
              <a:spcAft>
                <a:spcPts val="600"/>
              </a:spcAft>
            </a:pPr>
            <a:r>
              <a:rPr lang="sv-SE" noProof="0" dirty="0" smtClean="0"/>
              <a:t>Slitage kontroll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Temperaturkompensering</a:t>
            </a:r>
          </a:p>
        </p:txBody>
      </p:sp>
      <p:pic>
        <p:nvPicPr>
          <p:cNvPr id="16" name="Bildplatzhalter 33" descr="LaserControl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 t="1064" b="10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en-US" noProof="0" dirty="0" smtClean="0"/>
              <a:t>Program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smtClean="0"/>
              <a:t>LaserControl</a:t>
            </a:r>
            <a:endParaRPr lang="en-US" noProof="0"/>
          </a:p>
        </p:txBody>
      </p:sp>
      <p:grpSp>
        <p:nvGrpSpPr>
          <p:cNvPr id="32" name="Gruppieren 31"/>
          <p:cNvGrpSpPr/>
          <p:nvPr/>
        </p:nvGrpSpPr>
        <p:grpSpPr>
          <a:xfrm>
            <a:off x="4970252" y="5013176"/>
            <a:ext cx="3727164" cy="432048"/>
            <a:chOff x="4970252" y="5013176"/>
            <a:chExt cx="3727164" cy="432048"/>
          </a:xfrm>
        </p:grpSpPr>
        <p:sp>
          <p:nvSpPr>
            <p:cNvPr id="30" name="Abgerundetes Rechteck 29"/>
            <p:cNvSpPr/>
            <p:nvPr/>
          </p:nvSpPr>
          <p:spPr bwMode="auto">
            <a:xfrm>
              <a:off x="4970252" y="5013176"/>
              <a:ext cx="3727164" cy="432048"/>
            </a:xfrm>
            <a:prstGeom prst="roundRect">
              <a:avLst/>
            </a:prstGeom>
            <a:solidFill>
              <a:srgbClr val="ECEDED"/>
            </a:solidFill>
            <a:ln w="6350" cap="flat" cmpd="sng" algn="ctr">
              <a:solidFill>
                <a:srgbClr val="4B57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680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01688" lvl="0"/>
              <a:r>
                <a:rPr lang="sv-SE" sz="1600" dirty="0" smtClean="0">
                  <a:solidFill>
                    <a:srgbClr val="4B575F"/>
                  </a:solidFill>
                  <a:latin typeface="Calibri"/>
                </a:rPr>
                <a:t>På nominell spindel fart</a:t>
              </a:r>
              <a:endParaRPr lang="sv-SE" sz="1800" dirty="0" smtClean="0"/>
            </a:p>
          </p:txBody>
        </p:sp>
        <p:sp>
          <p:nvSpPr>
            <p:cNvPr id="31" name="Pfeil nach rechts 30"/>
            <p:cNvSpPr/>
            <p:nvPr/>
          </p:nvSpPr>
          <p:spPr bwMode="auto">
            <a:xfrm>
              <a:off x="5114268" y="5093810"/>
              <a:ext cx="540000" cy="285752"/>
            </a:xfrm>
            <a:prstGeom prst="rightArrow">
              <a:avLst/>
            </a:prstGeom>
            <a:solidFill>
              <a:srgbClr val="4B575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Bildplatzhalter 10" descr="Blum_LaserControl NT.jpg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/>
          <a:srcRect l="55" r="5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33" descr="LaserControl.emf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 t="1064" b="10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4991" y="1261996"/>
            <a:ext cx="4758529" cy="369332"/>
          </a:xfrm>
        </p:spPr>
        <p:txBody>
          <a:bodyPr/>
          <a:lstStyle/>
          <a:p>
            <a:pPr lvl="0"/>
            <a:r>
              <a:rPr lang="en-US" noProof="0" dirty="0" smtClean="0"/>
              <a:t>System </a:t>
            </a:r>
            <a:r>
              <a:rPr lang="sv-SE" dirty="0" smtClean="0"/>
              <a:t>Varianter</a:t>
            </a:r>
            <a:endParaRPr lang="sv-S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80992" y="1907307"/>
            <a:ext cx="4824536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Support System</a:t>
            </a:r>
            <a:endParaRPr lang="en-US" b="1" noProof="0" dirty="0" smtClean="0"/>
          </a:p>
          <a:p>
            <a:r>
              <a:rPr lang="sv-SE" dirty="0" smtClean="0"/>
              <a:t>Exakt verktygs mätning i bearbetnings centrum</a:t>
            </a:r>
          </a:p>
          <a:p>
            <a:r>
              <a:rPr lang="sv-SE" dirty="0" smtClean="0"/>
              <a:t>Övervakning av små verktyg (&gt; Ø 0,01 mm)</a:t>
            </a:r>
          </a:p>
          <a:p>
            <a:pPr marL="361950">
              <a:buNone/>
            </a:pPr>
            <a:endParaRPr lang="en-US" noProof="0" dirty="0" smtClean="0"/>
          </a:p>
          <a:p>
            <a:pPr>
              <a:buNone/>
            </a:pPr>
            <a:r>
              <a:rPr lang="sv-SE" b="1" dirty="0" smtClean="0"/>
              <a:t>Singel</a:t>
            </a:r>
            <a:r>
              <a:rPr lang="en-US" b="1" noProof="0" dirty="0" smtClean="0"/>
              <a:t> System</a:t>
            </a:r>
          </a:p>
          <a:p>
            <a:r>
              <a:rPr lang="sv-SE" dirty="0" smtClean="0">
                <a:cs typeface="Arial" pitchFamily="34" charset="0"/>
              </a:rPr>
              <a:t>Flexibelt avstånd mellan sändare och mottagare</a:t>
            </a:r>
          </a:p>
          <a:p>
            <a:r>
              <a:rPr lang="sv-SE" dirty="0" smtClean="0">
                <a:cs typeface="Arial" pitchFamily="34" charset="0"/>
              </a:rPr>
              <a:t>Placeras utanför arbetsområdet (ingen kollisionsrisk)</a:t>
            </a:r>
            <a:endParaRPr lang="sv-SE" noProof="0" dirty="0" smtClean="0"/>
          </a:p>
          <a:p>
            <a:pPr marL="361950">
              <a:buNone/>
            </a:pPr>
            <a:endParaRPr lang="en-US" b="1" noProof="0" dirty="0" smtClean="0"/>
          </a:p>
          <a:p>
            <a:pPr>
              <a:buNone/>
            </a:pPr>
            <a:r>
              <a:rPr lang="sv-SE" b="1" dirty="0" smtClean="0"/>
              <a:t>Kombinerat </a:t>
            </a:r>
            <a:r>
              <a:rPr lang="sv-SE" b="1" noProof="0" dirty="0" smtClean="0"/>
              <a:t>System</a:t>
            </a:r>
          </a:p>
          <a:p>
            <a:r>
              <a:rPr lang="sv-SE" noProof="0" dirty="0" smtClean="0"/>
              <a:t>NT-H 3D: </a:t>
            </a:r>
            <a:r>
              <a:rPr lang="sv-SE" dirty="0" smtClean="0"/>
              <a:t>Kombinerade mätsystem för verktygs</a:t>
            </a:r>
            <a:br>
              <a:rPr lang="sv-SE" dirty="0" smtClean="0"/>
            </a:br>
            <a:r>
              <a:rPr lang="sv-SE" dirty="0" smtClean="0"/>
              <a:t>mätningar i bearbetnings centrum.</a:t>
            </a:r>
            <a:endParaRPr lang="sv-SE" noProof="0" dirty="0" smtClean="0"/>
          </a:p>
          <a:p>
            <a:r>
              <a:rPr lang="sv-SE" dirty="0" smtClean="0"/>
              <a:t>NT-H: Hybrid laser för att nå absolut noggrannhets</a:t>
            </a:r>
            <a:br>
              <a:rPr lang="sv-SE" dirty="0" smtClean="0"/>
            </a:br>
            <a:r>
              <a:rPr lang="sv-SE" dirty="0" smtClean="0"/>
              <a:t>gräns, värmekompensering av alla maskin axlar.</a:t>
            </a:r>
          </a:p>
        </p:txBody>
      </p:sp>
      <p:pic>
        <p:nvPicPr>
          <p:cNvPr id="22" name="Bildplatzhalter 21" descr="LasCont.jpg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/>
          <a:srcRect l="31" r="31"/>
          <a:stretch>
            <a:fillRect/>
          </a:stretch>
        </p:blipFill>
        <p:spPr/>
      </p:pic>
      <p:pic>
        <p:nvPicPr>
          <p:cNvPr id="23" name="Bildplatzhalter 22" descr="LaserControl NT-H 3D_freigestellt_mit zwei Werkzeugen_dunkel Kopie.jpg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/>
          <a:srcRect t="103" b="103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11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/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  </a:t>
            </a:r>
            <a:fld id="{987EB37C-BA4F-499D-AD95-C4BD37111CBD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smtClean="0"/>
              <a:t>LaserControl</a:t>
            </a:r>
            <a:endParaRPr lang="en-US" noProof="0"/>
          </a:p>
        </p:txBody>
      </p:sp>
      <p:pic>
        <p:nvPicPr>
          <p:cNvPr id="29" name="Bildplatzhalter 28" descr="LaserControl_Micro_Compact_CMYK.jpg"/>
          <p:cNvPicPr>
            <a:picLocks noGrp="1" noChangeAspect="1"/>
          </p:cNvPicPr>
          <p:nvPr>
            <p:ph type="pic" sz="quarter" idx="25"/>
          </p:nvPr>
        </p:nvPicPr>
        <p:blipFill>
          <a:blip r:embed="rId6" cstate="print"/>
          <a:srcRect l="60" r="60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LaserControl</a:t>
            </a:r>
            <a:endParaRPr lang="sv-S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Business Division Mät Komponenter</a:t>
            </a:r>
          </a:p>
        </p:txBody>
      </p:sp>
      <p:pic>
        <p:nvPicPr>
          <p:cNvPr id="7" name="Bildplatzhalter 21" descr="Measuring Components.emf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44487" y="1772816"/>
          <a:ext cx="9289032" cy="42830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87068"/>
                <a:gridCol w="1664318"/>
                <a:gridCol w="1391628"/>
                <a:gridCol w="1509715"/>
                <a:gridCol w="1579823"/>
                <a:gridCol w="1156480"/>
              </a:tblGrid>
              <a:tr h="391494">
                <a:tc>
                  <a:txBody>
                    <a:bodyPr/>
                    <a:lstStyle/>
                    <a:p>
                      <a:pPr marL="0" algn="ctr" defTabSz="861456" rtl="0" eaLnBrk="1" fontAlgn="t" latinLnBrk="0" hangingPunct="1"/>
                      <a:r>
                        <a:rPr lang="sv-SE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Mätnings uppgifter</a:t>
                      </a:r>
                    </a:p>
                  </a:txBody>
                  <a:tcPr marL="72000" marR="72000" marT="43200" marB="432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575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1456" rtl="0" eaLnBrk="1" fontAlgn="t" latinLnBrk="0" hangingPunct="1"/>
                      <a:r>
                        <a:rPr kumimoji="0" lang="sv-S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Förinställning Enhet</a:t>
                      </a: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575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1456" rtl="0" eaLnBrk="1" fontAlgn="t" latinLnBrk="0" hangingPunct="1"/>
                      <a:r>
                        <a:rPr kumimoji="0" lang="sv-S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Verktygs Inställning</a:t>
                      </a: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575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1456" rtl="0" eaLnBrk="1" fontAlgn="t" latinLnBrk="0" hangingPunct="1"/>
                      <a:r>
                        <a:rPr kumimoji="0" lang="sv-S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Special Lösningar</a:t>
                      </a: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57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Vision System</a:t>
                      </a: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57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LaserControl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575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Längd mätning</a:t>
                      </a:r>
                      <a:endParaRPr kumimoji="0" lang="sv-SE" sz="12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43200" marB="432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8"/>
                        </a:spcBef>
                        <a:spcAft>
                          <a:spcPts val="165"/>
                        </a:spcAft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noProof="0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noProof="0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noProof="0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Radie mätning</a:t>
                      </a:r>
                    </a:p>
                  </a:txBody>
                  <a:tcPr marL="72000" marR="72000" marT="43200" marB="432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094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kern="1200" dirty="0">
                        <a:solidFill>
                          <a:srgbClr val="4B57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094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kern="1200" dirty="0">
                        <a:solidFill>
                          <a:srgbClr val="4B57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094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kern="1200" dirty="0">
                        <a:solidFill>
                          <a:srgbClr val="4B57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094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Verktygs längd justering</a:t>
                      </a:r>
                    </a:p>
                  </a:txBody>
                  <a:tcPr marL="72000" marR="72000" marT="43200" marB="432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en-US" sz="1100" dirty="0" smtClean="0">
                        <a:solidFill>
                          <a:srgbClr val="008000"/>
                        </a:solidFill>
                        <a:cs typeface="Arial" charset="0"/>
                        <a:sym typeface="Wingdings" pitchFamily="2" charset="2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Runout</a:t>
                      </a:r>
                      <a:r>
                        <a:rPr kumimoji="0" lang="sv-SE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kontroll</a:t>
                      </a:r>
                    </a:p>
                  </a:txBody>
                  <a:tcPr marL="72000" marR="72000" marT="43200" marB="432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en-US" sz="1100" dirty="0" smtClean="0">
                        <a:solidFill>
                          <a:srgbClr val="008000"/>
                        </a:solidFill>
                        <a:cs typeface="Arial" charset="0"/>
                        <a:sym typeface="Wingdings" pitchFamily="2" charset="2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kumimoji="0" lang="sv-SE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Verkytgs ändrings fel</a:t>
                      </a:r>
                    </a:p>
                  </a:txBody>
                  <a:tcPr marL="72000" marR="72000" marT="43200" marB="432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Dynamisk spindel drift</a:t>
                      </a:r>
                    </a:p>
                  </a:txBody>
                  <a:tcPr marL="72000" marR="72000" marT="43200" marB="432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Termisk maskin drift</a:t>
                      </a:r>
                    </a:p>
                  </a:txBody>
                  <a:tcPr marL="72000" marR="72000" marT="43200" marB="432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Verktygsbrottskontroll</a:t>
                      </a:r>
                    </a:p>
                  </a:txBody>
                  <a:tcPr marL="72000" marR="72000" marT="43200" marB="432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Singel skärkants övervakning</a:t>
                      </a:r>
                    </a:p>
                  </a:txBody>
                  <a:tcPr marL="72000" marR="720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Skärkants form kontroll</a:t>
                      </a:r>
                    </a:p>
                  </a:txBody>
                  <a:tcPr marL="72000" marR="720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Verktyg för identifiering</a:t>
                      </a:r>
                    </a:p>
                  </a:txBody>
                  <a:tcPr marL="72000" marR="720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189202">
                <a:tc>
                  <a:txBody>
                    <a:bodyPr/>
                    <a:lstStyle/>
                    <a:p>
                      <a:pPr marL="0" marR="0" lvl="0" indent="0" algn="l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Slitage ersättning</a:t>
                      </a:r>
                    </a:p>
                  </a:txBody>
                  <a:tcPr marL="72000" marR="720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189202">
                <a:tc>
                  <a:txBody>
                    <a:bodyPr/>
                    <a:lstStyle/>
                    <a:p>
                      <a:pPr marL="0" marR="0" lvl="0" indent="0" algn="l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Micro Slitage</a:t>
                      </a:r>
                    </a:p>
                  </a:txBody>
                  <a:tcPr marL="72000" marR="720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</a:p>
                  </a:txBody>
                  <a:tcPr marL="72000" marR="72000" marT="43200" marB="43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()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lang="de-DE" sz="1100" b="0" i="0" u="none" strike="noStrike" dirty="0">
                        <a:solidFill>
                          <a:srgbClr val="4B575F"/>
                        </a:solidFill>
                        <a:latin typeface="+mn-lt"/>
                      </a:endParaRPr>
                    </a:p>
                  </a:txBody>
                  <a:tcPr marL="72000" marR="72000" marT="43200" marB="43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B575F"/>
                          </a:solidFill>
                          <a:effectLst/>
                          <a:latin typeface="+mn-lt"/>
                        </a:rPr>
                        <a:t>Investeringar / kostnader</a:t>
                      </a:r>
                    </a:p>
                  </a:txBody>
                  <a:tcPr marL="72000" marR="72000" marT="43200" marB="432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8"/>
                        </a:spcBef>
                      </a:pPr>
                      <a:r>
                        <a:rPr lang="en-US" sz="1100" b="0" dirty="0" smtClean="0">
                          <a:cs typeface="Arial" charset="0"/>
                          <a:sym typeface="Wingdings" pitchFamily="2" charset="2"/>
                        </a:rPr>
                        <a:t>$$$$$$$$$$$$$$$$$$$$</a:t>
                      </a:r>
                      <a:endParaRPr lang="de-DE" sz="1100" b="0" dirty="0">
                        <a:cs typeface="Arial" charset="0"/>
                        <a:sym typeface="Wingdings" pitchFamily="2" charset="2"/>
                      </a:endParaRPr>
                    </a:p>
                  </a:txBody>
                  <a:tcPr marL="72000" marR="72000" marT="43200" marB="432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cs typeface="Arial" charset="0"/>
                          <a:sym typeface="Wingdings" pitchFamily="2" charset="2"/>
                        </a:rPr>
                        <a:t>$</a:t>
                      </a:r>
                      <a:endParaRPr lang="de-DE" sz="1100" b="0" dirty="0" smtClean="0">
                        <a:cs typeface="Arial" charset="0"/>
                        <a:sym typeface="Wingdings" pitchFamily="2" charset="2"/>
                      </a:endParaRPr>
                    </a:p>
                  </a:txBody>
                  <a:tcPr marL="72000" marR="72000" marT="43200" marB="43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3"/>
                        </a:spcBef>
                      </a:pPr>
                      <a:r>
                        <a:rPr lang="en-US" sz="1100" b="0" dirty="0" smtClean="0">
                          <a:cs typeface="Arial" charset="0"/>
                          <a:sym typeface="Wingdings" pitchFamily="2" charset="2"/>
                        </a:rPr>
                        <a:t>$$$$$$$$$</a:t>
                      </a:r>
                      <a:endParaRPr lang="de-DE" sz="1100" b="0" dirty="0">
                        <a:cs typeface="Arial" charset="0"/>
                        <a:sym typeface="Wingdings" pitchFamily="2" charset="2"/>
                      </a:endParaRPr>
                    </a:p>
                  </a:txBody>
                  <a:tcPr marL="72000" marR="72000" marT="43200" marB="43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8"/>
                        </a:spcBef>
                      </a:pPr>
                      <a:r>
                        <a:rPr lang="en-US" sz="1100" b="0" dirty="0" smtClean="0">
                          <a:cs typeface="Arial" charset="0"/>
                          <a:sym typeface="Wingdings" pitchFamily="2" charset="2"/>
                        </a:rPr>
                        <a:t>$$$$$$$$$$$$$$$$$$$$</a:t>
                      </a:r>
                      <a:endParaRPr lang="de-DE" sz="1100" b="0" dirty="0">
                        <a:cs typeface="Arial" charset="0"/>
                        <a:sym typeface="Wingdings" pitchFamily="2" charset="2"/>
                      </a:endParaRPr>
                    </a:p>
                  </a:txBody>
                  <a:tcPr marL="72000" marR="72000" marT="43200" marB="43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6145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cs typeface="Arial" charset="0"/>
                          <a:sym typeface="Wingdings" pitchFamily="2" charset="2"/>
                        </a:rPr>
                        <a:t>$$$$</a:t>
                      </a:r>
                      <a:endParaRPr lang="de-DE" sz="1100" b="0" dirty="0" smtClean="0">
                        <a:cs typeface="Arial" charset="0"/>
                        <a:sym typeface="Wingdings" pitchFamily="2" charset="2"/>
                      </a:endParaRPr>
                    </a:p>
                  </a:txBody>
                  <a:tcPr marL="72000" marR="72000" marT="43200" marB="43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18" name="Titel 10"/>
          <p:cNvSpPr txBox="1">
            <a:spLocks/>
          </p:cNvSpPr>
          <p:nvPr/>
        </p:nvSpPr>
        <p:spPr>
          <a:xfrm>
            <a:off x="1640632" y="1261996"/>
            <a:ext cx="7992889" cy="369332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pPr lvl="0" algn="r" defTabSz="957174" eaLnBrk="0" hangingPunct="0"/>
            <a:r>
              <a:rPr lang="sv-SE" sz="1600" dirty="0" smtClean="0">
                <a:solidFill>
                  <a:srgbClr val="4B575F"/>
                </a:solidFill>
              </a:rPr>
              <a:t>Jämförelse av teknik: System för verktygs inställning och övervakning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4B57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-N_PowerPoint_Template_M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orlage Bl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Bl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Bl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Bl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Bl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Bl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Bl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m_light">
  <a:themeElements>
    <a:clrScheme name="Blum_Pantone">
      <a:dk1>
        <a:srgbClr val="4B575F"/>
      </a:dk1>
      <a:lt1>
        <a:srgbClr val="FFFFFF"/>
      </a:lt1>
      <a:dk2>
        <a:srgbClr val="3F3F3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orlage Bl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Bl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Bl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Bl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Bl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Bl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Bl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B-N_PowerPoint_Template_MK</Template>
  <TotalTime>0</TotalTime>
  <Words>1552</Words>
  <Application>Microsoft Office PowerPoint</Application>
  <PresentationFormat>A4 (210 x 297 mm)</PresentationFormat>
  <Paragraphs>509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37</vt:i4>
      </vt:variant>
    </vt:vector>
  </HeadingPairs>
  <TitlesOfParts>
    <vt:vector size="39" baseType="lpstr">
      <vt:lpstr>B-N_PowerPoint_Template_MK</vt:lpstr>
      <vt:lpstr>1_Blum_light</vt:lpstr>
      <vt:lpstr>Blum-Novotest GmbH | Business Division Mät Komponenter </vt:lpstr>
      <vt:lpstr>Produktion metrologi</vt:lpstr>
      <vt:lpstr>Produktion metrologi</vt:lpstr>
      <vt:lpstr>Produkt metrologi</vt:lpstr>
      <vt:lpstr>Produkt metrologi</vt:lpstr>
      <vt:lpstr>Verktygsmätning</vt:lpstr>
      <vt:lpstr>Program</vt:lpstr>
      <vt:lpstr>System Varianter</vt:lpstr>
      <vt:lpstr>LaserControl</vt:lpstr>
      <vt:lpstr>Blum Laser mätsystem: Fördelar</vt:lpstr>
      <vt:lpstr>Verktygsmätning</vt:lpstr>
      <vt:lpstr>Användningsområde</vt:lpstr>
      <vt:lpstr>Z-Series</vt:lpstr>
      <vt:lpstr>3D-Serien</vt:lpstr>
      <vt:lpstr>Verktygsmätning</vt:lpstr>
      <vt:lpstr>Användningsområde</vt:lpstr>
      <vt:lpstr>TC50/52 | TC60/62</vt:lpstr>
      <vt:lpstr>TC51 | TC61</vt:lpstr>
      <vt:lpstr>TC53 | TC63</vt:lpstr>
      <vt:lpstr>TC54-10 | TC64-10</vt:lpstr>
      <vt:lpstr>TC76</vt:lpstr>
      <vt:lpstr>TC64-DIGILOG | TC76-DIGILOG</vt:lpstr>
      <vt:lpstr>Blum Touch Probes: Fördelar</vt:lpstr>
      <vt:lpstr>Verktygsmätning</vt:lpstr>
      <vt:lpstr>Användningsområde</vt:lpstr>
      <vt:lpstr>Programvara för FormControl mätning</vt:lpstr>
      <vt:lpstr>Verktygsmätning</vt:lpstr>
      <vt:lpstr>Användningsområde</vt:lpstr>
      <vt:lpstr>BG60</vt:lpstr>
      <vt:lpstr>BG61</vt:lpstr>
      <vt:lpstr>Verktygsmätning</vt:lpstr>
      <vt:lpstr>TG81</vt:lpstr>
      <vt:lpstr>IF48</vt:lpstr>
      <vt:lpstr>Service &amp; Support</vt:lpstr>
      <vt:lpstr>Service &amp; Support</vt:lpstr>
      <vt:lpstr>Bild 36</vt:lpstr>
      <vt:lpstr>Bild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Blum-Novotest GmbH | Geschäftsbereich Messkomponenten</dc:title>
  <dc:creator>Steiger</dc:creator>
  <cp:lastModifiedBy>thoren</cp:lastModifiedBy>
  <cp:revision>903</cp:revision>
  <dcterms:created xsi:type="dcterms:W3CDTF">2013-07-24T06:10:09Z</dcterms:created>
  <dcterms:modified xsi:type="dcterms:W3CDTF">2014-09-26T08:41:36Z</dcterms:modified>
</cp:coreProperties>
</file>